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10"/>
  </p:notesMasterIdLst>
  <p:sldIdLst>
    <p:sldId id="264" r:id="rId3"/>
    <p:sldId id="263" r:id="rId4"/>
    <p:sldId id="262" r:id="rId5"/>
    <p:sldId id="257" r:id="rId6"/>
    <p:sldId id="259" r:id="rId7"/>
    <p:sldId id="261"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437" autoAdjust="0"/>
  </p:normalViewPr>
  <p:slideViewPr>
    <p:cSldViewPr snapToGrid="0">
      <p:cViewPr varScale="1">
        <p:scale>
          <a:sx n="93" d="100"/>
          <a:sy n="93" d="100"/>
        </p:scale>
        <p:origin x="2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6"/>
            </a:solidFill>
            <a:ln>
              <a:noFill/>
            </a:ln>
          </c:spPr>
          <c:dPt>
            <c:idx val="0"/>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1-7FC5-4F6A-9394-7ACE39B13C9C}"/>
              </c:ext>
            </c:extLst>
          </c:dPt>
          <c:dPt>
            <c:idx val="1"/>
            <c:bubble3D val="0"/>
            <c:spPr>
              <a:solidFill>
                <a:schemeClr val="accent6"/>
              </a:solidFill>
              <a:ln w="19050">
                <a:noFill/>
              </a:ln>
              <a:effectLst/>
            </c:spPr>
            <c:extLst xmlns:c16r2="http://schemas.microsoft.com/office/drawing/2015/06/chart">
              <c:ext xmlns:c16="http://schemas.microsoft.com/office/drawing/2014/chart" uri="{C3380CC4-5D6E-409C-BE32-E72D297353CC}">
                <c16:uniqueId val="{00000003-7FC5-4F6A-9394-7ACE39B13C9C}"/>
              </c:ext>
            </c:extLst>
          </c:dPt>
          <c:cat>
            <c:strRef>
              <c:f>Sheet1!$A$2:$A$3</c:f>
              <c:strCache>
                <c:ptCount val="2"/>
                <c:pt idx="0">
                  <c:v>1st Qtr</c:v>
                </c:pt>
                <c:pt idx="1">
                  <c:v>2nd Qtr</c:v>
                </c:pt>
              </c:strCache>
            </c:strRef>
          </c:cat>
          <c:val>
            <c:numRef>
              <c:f>Sheet1!$B$2:$B$3</c:f>
              <c:numCache>
                <c:formatCode>General</c:formatCode>
                <c:ptCount val="2"/>
                <c:pt idx="0">
                  <c:v>21.6</c:v>
                </c:pt>
                <c:pt idx="1">
                  <c:v>78.400000000000006</c:v>
                </c:pt>
              </c:numCache>
            </c:numRef>
          </c:val>
          <c:extLst xmlns:c16r2="http://schemas.microsoft.com/office/drawing/2015/06/chart">
            <c:ext xmlns:c16="http://schemas.microsoft.com/office/drawing/2014/chart" uri="{C3380CC4-5D6E-409C-BE32-E72D297353CC}">
              <c16:uniqueId val="{00000004-7FC5-4F6A-9394-7ACE39B13C9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44752701220335"/>
          <c:y val="0.18176125248818856"/>
          <c:w val="0.56637920469737513"/>
          <c:h val="0.70803429682362384"/>
        </c:manualLayout>
      </c:layout>
      <c:pieChart>
        <c:varyColors val="1"/>
        <c:ser>
          <c:idx val="0"/>
          <c:order val="0"/>
          <c:tx>
            <c:strRef>
              <c:f>Sheet1!$B$1</c:f>
              <c:strCache>
                <c:ptCount val="1"/>
                <c:pt idx="0">
                  <c:v>Headcount</c:v>
                </c:pt>
              </c:strCache>
            </c:strRef>
          </c:tx>
          <c:dPt>
            <c:idx val="0"/>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1-A728-4CD9-BF9B-68E58FB3D8ED}"/>
              </c:ext>
            </c:extLst>
          </c:dPt>
          <c:dPt>
            <c:idx val="1"/>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3-A728-4CD9-BF9B-68E58FB3D8E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728-4CD9-BF9B-68E58FB3D8E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728-4CD9-BF9B-68E58FB3D8ED}"/>
              </c:ext>
            </c:extLst>
          </c:dPt>
          <c:dPt>
            <c:idx val="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A728-4CD9-BF9B-68E58FB3D8ED}"/>
              </c:ext>
            </c:extLst>
          </c:dPt>
          <c:dLbls>
            <c:dLbl>
              <c:idx val="0"/>
              <c:tx>
                <c:rich>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fld id="{5A045927-2D8C-4BD9-BCB6-5FE0E6FB98C6}" type="CATEGORYNAME">
                      <a:rPr lang="en-US" sz="1100"/>
                      <a:pPr>
                        <a:defRPr sz="1100" b="1" i="0" u="none" strike="noStrike" kern="1200" baseline="0">
                          <a:solidFill>
                            <a:schemeClr val="tx1">
                              <a:lumMod val="75000"/>
                              <a:lumOff val="25000"/>
                            </a:schemeClr>
                          </a:solidFill>
                          <a:latin typeface="+mn-lt"/>
                          <a:ea typeface="+mn-ea"/>
                          <a:cs typeface="+mn-cs"/>
                        </a:defRPr>
                      </a:pPr>
                      <a:t>[CATEGORY NAME]</a:t>
                    </a:fld>
                    <a:r>
                      <a:rPr lang="en-US" sz="1100" baseline="0" dirty="0"/>
                      <a:t>
57%</a:t>
                    </a:r>
                  </a:p>
                </c:rich>
              </c:tx>
              <c:spPr>
                <a:noFill/>
                <a:ln>
                  <a:noFill/>
                </a:ln>
                <a:effectLst/>
              </c:sp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A728-4CD9-BF9B-68E58FB3D8ED}"/>
                </c:ext>
                <c:ext xmlns:c15="http://schemas.microsoft.com/office/drawing/2012/chart" uri="{CE6537A1-D6FC-4f65-9D91-7224C49458BB}">
                  <c15:spPr xmlns:c15="http://schemas.microsoft.com/office/drawing/2012/chart">
                    <a:prstGeom prst="rect">
                      <a:avLst/>
                    </a:prstGeom>
                  </c15:spPr>
                  <c15:dlblFieldTable/>
                  <c15:showDataLabelsRange val="0"/>
                </c:ext>
              </c:extLst>
            </c:dLbl>
            <c:dLbl>
              <c:idx val="1"/>
              <c:layout>
                <c:manualLayout>
                  <c:x val="2.1741967323914407E-3"/>
                  <c:y val="-2.8186865527171128E-2"/>
                </c:manualLayout>
              </c:layout>
              <c:tx>
                <c:rich>
                  <a:bodyPr/>
                  <a:lstStyle/>
                  <a:p>
                    <a:fld id="{1C29793D-58D2-4131-BB80-FEA06CA75039}" type="CATEGORYNAME">
                      <a:rPr lang="en-US" dirty="0"/>
                      <a:pPr/>
                      <a:t>[CATEGORY NAME]</a:t>
                    </a:fld>
                    <a:r>
                      <a:rPr lang="en-US" baseline="0" dirty="0"/>
                      <a:t>
6%</a:t>
                    </a: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A728-4CD9-BF9B-68E58FB3D8ED}"/>
                </c:ext>
                <c:ext xmlns:c15="http://schemas.microsoft.com/office/drawing/2012/chart" uri="{CE6537A1-D6FC-4f65-9D91-7224C49458BB}">
                  <c15:layout>
                    <c:manualLayout>
                      <c:w val="0.27012354417562501"/>
                      <c:h val="0.219821178147841"/>
                    </c:manualLayout>
                  </c15:layout>
                  <c15:dlblFieldTable/>
                  <c15:showDataLabelsRange val="0"/>
                </c:ext>
              </c:extLst>
            </c:dLbl>
            <c:dLbl>
              <c:idx val="2"/>
              <c:layout>
                <c:manualLayout>
                  <c:x val="3.5795046022000705E-3"/>
                  <c:y val="0.1484777771747978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fld id="{15CD80B3-969D-4E0E-8FEE-CA2B5BE5046D}" type="CATEGORYNAME">
                      <a:rPr lang="en-US" sz="1100"/>
                      <a:pPr>
                        <a:defRPr sz="1100" b="1" i="0" u="none" strike="noStrike" kern="1200" baseline="0">
                          <a:solidFill>
                            <a:schemeClr val="tx1">
                              <a:lumMod val="75000"/>
                              <a:lumOff val="25000"/>
                            </a:schemeClr>
                          </a:solidFill>
                          <a:latin typeface="+mn-lt"/>
                          <a:ea typeface="+mn-ea"/>
                          <a:cs typeface="+mn-cs"/>
                        </a:defRPr>
                      </a:pPr>
                      <a:t>[CATEGORY NAME]</a:t>
                    </a:fld>
                    <a:r>
                      <a:rPr lang="en-US" sz="1100" baseline="0" dirty="0"/>
                      <a:t>
27%</a:t>
                    </a:r>
                  </a:p>
                </c:rich>
              </c:tx>
              <c:spPr>
                <a:noFill/>
                <a:ln>
                  <a:noFill/>
                </a:ln>
                <a:effectLst/>
              </c:sp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A728-4CD9-BF9B-68E58FB3D8ED}"/>
                </c:ext>
                <c:ext xmlns:c15="http://schemas.microsoft.com/office/drawing/2012/chart" uri="{CE6537A1-D6FC-4f65-9D91-7224C49458BB}">
                  <c15:layout>
                    <c:manualLayout>
                      <c:w val="0.29440410690373697"/>
                      <c:h val="0.31497566634685975"/>
                    </c:manualLayout>
                  </c15:layout>
                  <c15:dlblFieldTable/>
                  <c15:showDataLabelsRange val="0"/>
                </c:ext>
              </c:extLst>
            </c:dLbl>
            <c:dLbl>
              <c:idx val="3"/>
              <c:layout>
                <c:manualLayout>
                  <c:x val="5.3416918993556037E-2"/>
                  <c:y val="4.3346292850967591E-3"/>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A728-4CD9-BF9B-68E58FB3D8ED}"/>
                </c:ext>
                <c:ext xmlns:c15="http://schemas.microsoft.com/office/drawing/2012/chart" uri="{CE6537A1-D6FC-4f65-9D91-7224C49458BB}">
                  <c15:layout>
                    <c:manualLayout>
                      <c:w val="0.36917883064067214"/>
                      <c:h val="0.27761423369385846"/>
                    </c:manualLayout>
                  </c15:layout>
                </c:ext>
              </c:extLst>
            </c:dLbl>
            <c:dLbl>
              <c:idx val="4"/>
              <c:layout>
                <c:manualLayout>
                  <c:x val="4.2954055226400847E-2"/>
                  <c:y val="-9.9334106934054258E-18"/>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A728-4CD9-BF9B-68E58FB3D8E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Sheet1!$A$2:$A$6</c:f>
              <c:strCache>
                <c:ptCount val="5"/>
                <c:pt idx="0">
                  <c:v>Engineers</c:v>
                </c:pt>
                <c:pt idx="1">
                  <c:v>Scientists</c:v>
                </c:pt>
                <c:pt idx="2">
                  <c:v>Business Professionals</c:v>
                </c:pt>
                <c:pt idx="3">
                  <c:v>Data Science, IT &amp; Cyber Professionals</c:v>
                </c:pt>
                <c:pt idx="4">
                  <c:v>Other</c:v>
                </c:pt>
              </c:strCache>
            </c:strRef>
          </c:cat>
          <c:val>
            <c:numRef>
              <c:f>Sheet1!$B$2:$B$6</c:f>
              <c:numCache>
                <c:formatCode>General</c:formatCode>
                <c:ptCount val="5"/>
                <c:pt idx="0">
                  <c:v>9804</c:v>
                </c:pt>
                <c:pt idx="1">
                  <c:v>4582</c:v>
                </c:pt>
                <c:pt idx="2">
                  <c:v>1008</c:v>
                </c:pt>
                <c:pt idx="3">
                  <c:v>1443</c:v>
                </c:pt>
                <c:pt idx="4">
                  <c:v>490</c:v>
                </c:pt>
              </c:numCache>
            </c:numRef>
          </c:val>
          <c:extLst xmlns:c16r2="http://schemas.microsoft.com/office/drawing/2015/06/chart">
            <c:ext xmlns:c16="http://schemas.microsoft.com/office/drawing/2014/chart" uri="{C3380CC4-5D6E-409C-BE32-E72D297353CC}">
              <c16:uniqueId val="{0000000A-A728-4CD9-BF9B-68E58FB3D8ED}"/>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E1459-77D8-4357-B25D-A12B1C4810FC}" type="datetimeFigureOut">
              <a:rPr lang="en-US" smtClean="0"/>
              <a:t>7/5/2019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839E7-6261-4E2C-9019-EB38AD867F61}" type="slidenum">
              <a:rPr lang="en-US" smtClean="0"/>
              <a:t>‹#›</a:t>
            </a:fld>
            <a:endParaRPr lang="en-US"/>
          </a:p>
        </p:txBody>
      </p:sp>
    </p:spTree>
    <p:extLst>
      <p:ext uri="{BB962C8B-B14F-4D97-AF65-F5344CB8AC3E}">
        <p14:creationId xmlns:p14="http://schemas.microsoft.com/office/powerpoint/2010/main" val="345077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For context:</a:t>
            </a:r>
          </a:p>
          <a:p>
            <a:pPr marL="172324" indent="-172324">
              <a:buFont typeface="Arial" panose="020B0604020202020204" pitchFamily="34" charset="0"/>
              <a:buChar char="•"/>
            </a:pPr>
            <a:r>
              <a:rPr lang="en-US" dirty="0" smtClean="0"/>
              <a:t>NASA </a:t>
            </a:r>
            <a:r>
              <a:rPr lang="en-US" dirty="0"/>
              <a:t>is composed of </a:t>
            </a:r>
            <a:r>
              <a:rPr lang="en-US" b="1" dirty="0"/>
              <a:t>17,347 civil servants</a:t>
            </a:r>
            <a:r>
              <a:rPr lang="en-US" dirty="0"/>
              <a:t> and roughly </a:t>
            </a:r>
            <a:r>
              <a:rPr lang="en-US" b="1" dirty="0"/>
              <a:t>33,500 contractors </a:t>
            </a:r>
            <a:r>
              <a:rPr lang="en-US" dirty="0"/>
              <a:t>(including JPL). </a:t>
            </a:r>
          </a:p>
          <a:p>
            <a:pPr marL="172324" indent="-172324">
              <a:buFont typeface="Arial" panose="020B0604020202020204" pitchFamily="34" charset="0"/>
              <a:buChar char="•"/>
            </a:pPr>
            <a:r>
              <a:rPr lang="en-US" dirty="0"/>
              <a:t>Additionally, NASA is highly educated – over </a:t>
            </a:r>
            <a:r>
              <a:rPr lang="en-US" b="1" dirty="0"/>
              <a:t>47%</a:t>
            </a:r>
            <a:r>
              <a:rPr lang="en-US" dirty="0"/>
              <a:t> of our employees have a Masters or PhD degrees</a:t>
            </a:r>
          </a:p>
          <a:p>
            <a:pPr marL="172324" indent="-172324">
              <a:buFont typeface="Arial" panose="020B0604020202020204" pitchFamily="34" charset="0"/>
              <a:buChar char="•"/>
            </a:pPr>
            <a:r>
              <a:rPr lang="en-US" dirty="0"/>
              <a:t>NASA is highly graded with nearly </a:t>
            </a:r>
            <a:r>
              <a:rPr lang="en-US" b="1" dirty="0"/>
              <a:t>90%</a:t>
            </a:r>
            <a:r>
              <a:rPr lang="en-US" dirty="0"/>
              <a:t> of the workforce at GS-12 and above (85.8% actual)</a:t>
            </a:r>
          </a:p>
          <a:p>
            <a:pPr marL="172324" indent="-172324">
              <a:buFont typeface="Arial" panose="020B0604020202020204" pitchFamily="34" charset="0"/>
              <a:buChar char="•"/>
            </a:pPr>
            <a:r>
              <a:rPr lang="en-US" dirty="0"/>
              <a:t>Over </a:t>
            </a:r>
            <a:r>
              <a:rPr lang="en-US" b="1" dirty="0"/>
              <a:t>70%</a:t>
            </a:r>
            <a:r>
              <a:rPr lang="en-US" dirty="0"/>
              <a:t> of our civil servant workforce falls into engineering, science, or technical disciplines</a:t>
            </a:r>
          </a:p>
          <a:p>
            <a:pPr marL="172324" indent="-172324">
              <a:buFont typeface="Arial" panose="020B0604020202020204" pitchFamily="34" charset="0"/>
              <a:buChar char="•"/>
            </a:pPr>
            <a:r>
              <a:rPr lang="en-US" dirty="0"/>
              <a:t>We have a highly experienced workforce, with the average age of our civil servants at </a:t>
            </a:r>
            <a:r>
              <a:rPr lang="en-US" b="1" dirty="0"/>
              <a:t>48.4</a:t>
            </a:r>
            <a:r>
              <a:rPr lang="en-US" dirty="0"/>
              <a:t> (including students) </a:t>
            </a:r>
          </a:p>
          <a:p>
            <a:pPr marL="631856" lvl="1" indent="-172324">
              <a:buFont typeface="Arial" panose="020B0604020202020204" pitchFamily="34" charset="0"/>
              <a:buChar char="•"/>
            </a:pPr>
            <a:endParaRPr lang="en-US" dirty="0"/>
          </a:p>
          <a:p>
            <a:pPr marL="459532" lvl="1"/>
            <a:r>
              <a:rPr lang="en-US" b="1" dirty="0"/>
              <a:t>Comparison of the Above Statistics Against Government-wide Averages (according to FEDSCOPE data from March 2018 and OPM data from Sept 2017)</a:t>
            </a:r>
          </a:p>
          <a:p>
            <a:pPr marL="459532" lvl="1"/>
            <a:r>
              <a:rPr lang="en-US" dirty="0"/>
              <a:t>Average length of service: 12.8 years (compared to 17 years at NASA)</a:t>
            </a:r>
          </a:p>
          <a:p>
            <a:pPr marL="459532" lvl="1"/>
            <a:r>
              <a:rPr lang="en-US" dirty="0"/>
              <a:t>Average Age: 47.5 (compared to 48.4 at NASA)</a:t>
            </a:r>
          </a:p>
          <a:p>
            <a:pPr marL="459532" lvl="1"/>
            <a:r>
              <a:rPr lang="en-US" dirty="0"/>
              <a:t>Gender: 43.7% female (compared to 34% female at NASA)</a:t>
            </a:r>
          </a:p>
          <a:p>
            <a:pPr marL="459532" lvl="1"/>
            <a:r>
              <a:rPr lang="en-US" dirty="0"/>
              <a:t>Education Level: 20.1% of federal civil servants have a Master’s Degree or higher (compared to 47% at NASA)</a:t>
            </a:r>
          </a:p>
          <a:p>
            <a:pPr marL="459532" lvl="1"/>
            <a:r>
              <a:rPr lang="en-US" dirty="0"/>
              <a:t>Annual Attrition: 9.5% annually across federal government and 18.5% for industry (compared to 5.5% at NASA)</a:t>
            </a:r>
          </a:p>
          <a:p>
            <a:pPr marL="459532" lvl="1"/>
            <a:r>
              <a:rPr lang="en-US" dirty="0"/>
              <a:t>Diversity: </a:t>
            </a:r>
          </a:p>
          <a:p>
            <a:pPr marL="631856" lvl="1" indent="-172324">
              <a:buFontTx/>
              <a:buChar char="-"/>
            </a:pPr>
            <a:r>
              <a:rPr lang="en-US" dirty="0"/>
              <a:t>White (non-minority) civil servant averages across government – 62.76% (compared to 71% at NASA)</a:t>
            </a:r>
          </a:p>
          <a:p>
            <a:pPr marL="631856" lvl="1" indent="-172324">
              <a:buFontTx/>
              <a:buChar char="-"/>
            </a:pPr>
            <a:r>
              <a:rPr lang="en-US" dirty="0"/>
              <a:t>African American - 18.15%; Hispanic or Latino - 5.99%; Asian or Native Hawaiian/Other Pacific Islander - 0.51%; Native American - 1.69%</a:t>
            </a:r>
          </a:p>
        </p:txBody>
      </p:sp>
      <p:sp>
        <p:nvSpPr>
          <p:cNvPr id="4" name="Slide Number Placeholder 3"/>
          <p:cNvSpPr>
            <a:spLocks noGrp="1"/>
          </p:cNvSpPr>
          <p:nvPr>
            <p:ph type="sldNum" sz="quarter" idx="10"/>
          </p:nvPr>
        </p:nvSpPr>
        <p:spPr/>
        <p:txBody>
          <a:bodyPr/>
          <a:lstStyle/>
          <a:p>
            <a:fld id="{69E55624-DA7B-4674-9DD3-E567626D27CF}" type="slidenum">
              <a:rPr lang="en-US" smtClean="0"/>
              <a:t>2</a:t>
            </a:fld>
            <a:endParaRPr lang="en-US" dirty="0"/>
          </a:p>
        </p:txBody>
      </p:sp>
    </p:spTree>
    <p:extLst>
      <p:ext uri="{BB962C8B-B14F-4D97-AF65-F5344CB8AC3E}">
        <p14:creationId xmlns:p14="http://schemas.microsoft.com/office/powerpoint/2010/main" val="47248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1db99c657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41db99c657_4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smtClean="0"/>
              <a:t>The</a:t>
            </a:r>
            <a:r>
              <a:rPr lang="en-US" sz="1400" baseline="0" dirty="0" smtClean="0"/>
              <a:t> Future of Work is already here, and we’re learning how to adapt to a changing industry and labor market.  Our initial research points to a number of key themes among the intersections of mission, technology, people, the workplace, and ultimately, culture.   Meanwhile, our Office of the Chief Human Capital Officer is underway with a major restructuring, along with all of NASA’s mission support offices, that transforms how we operate.  </a:t>
            </a:r>
            <a:endParaRPr sz="1400" dirty="0"/>
          </a:p>
        </p:txBody>
      </p:sp>
      <p:sp>
        <p:nvSpPr>
          <p:cNvPr id="274" name="Google Shape;274;g41db99c657_4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791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smtClean="0"/>
              <a:t>What</a:t>
            </a:r>
            <a:r>
              <a:rPr lang="en-US" sz="1000" i="1" baseline="0" dirty="0" smtClean="0"/>
              <a:t> drives engagement at NASA?  Our theory:  people come to NASA to be a part of an inspirational mission, and then connect with each other and the work at the heart of that mission.  I</a:t>
            </a:r>
            <a:r>
              <a:rPr lang="en-US" sz="1000" i="1" dirty="0" smtClean="0"/>
              <a:t>n our 2017 and 2018 analysis, NASA identified three agency themes to</a:t>
            </a:r>
            <a:r>
              <a:rPr lang="en-US" sz="1000" i="1" baseline="0" dirty="0" smtClean="0"/>
              <a:t> foster</a:t>
            </a:r>
            <a:r>
              <a:rPr lang="en-US" sz="1000" i="1" dirty="0" smtClean="0"/>
              <a:t> employee engagement around that connection.</a:t>
            </a:r>
            <a:endParaRPr lang="en-US" sz="1000" dirty="0" smtClean="0"/>
          </a:p>
          <a:p>
            <a:endParaRPr lang="en-US" sz="1000" baseline="0" dirty="0"/>
          </a:p>
        </p:txBody>
      </p:sp>
      <p:sp>
        <p:nvSpPr>
          <p:cNvPr id="4" name="Slide Number Placeholder 3"/>
          <p:cNvSpPr>
            <a:spLocks noGrp="1"/>
          </p:cNvSpPr>
          <p:nvPr>
            <p:ph type="sldNum" sz="quarter" idx="10"/>
          </p:nvPr>
        </p:nvSpPr>
        <p:spPr/>
        <p:txBody>
          <a:bodyPr/>
          <a:lstStyle/>
          <a:p>
            <a:fld id="{69E55624-DA7B-4674-9DD3-E567626D27CF}" type="slidenum">
              <a:rPr lang="en-US" smtClean="0"/>
              <a:t>4</a:t>
            </a:fld>
            <a:endParaRPr lang="en-US"/>
          </a:p>
        </p:txBody>
      </p:sp>
    </p:spTree>
    <p:extLst>
      <p:ext uri="{BB962C8B-B14F-4D97-AF65-F5344CB8AC3E}">
        <p14:creationId xmlns:p14="http://schemas.microsoft.com/office/powerpoint/2010/main" val="289938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1167" rtl="0" eaLnBrk="1" fontAlgn="auto" latinLnBrk="0" hangingPunct="1">
              <a:lnSpc>
                <a:spcPct val="100000"/>
              </a:lnSpc>
              <a:spcBef>
                <a:spcPts val="0"/>
              </a:spcBef>
              <a:spcAft>
                <a:spcPts val="0"/>
              </a:spcAft>
              <a:buClrTx/>
              <a:buSzTx/>
              <a:buFontTx/>
              <a:buNone/>
              <a:tabLst/>
              <a:defRPr/>
            </a:pPr>
            <a:r>
              <a:rPr lang="en-US" sz="1000" b="1" i="1" dirty="0" smtClean="0"/>
              <a:t>NASA encouraged our 10 Centers to address the key engagement themes, and innovations followed.</a:t>
            </a:r>
            <a:r>
              <a:rPr lang="en-US" sz="1000" b="1" i="1" baseline="0" dirty="0" smtClean="0"/>
              <a:t>  [Call out several examples.]  Agency-wide programs augment and complement decentralized creativity.  </a:t>
            </a:r>
            <a:endParaRPr lang="en-US" sz="1000" b="1" i="1" dirty="0" smtClean="0"/>
          </a:p>
          <a:p>
            <a:pPr defTabSz="921167">
              <a:defRPr/>
            </a:pPr>
            <a:endParaRPr lang="en-US" sz="1000" dirty="0"/>
          </a:p>
        </p:txBody>
      </p:sp>
      <p:sp>
        <p:nvSpPr>
          <p:cNvPr id="4" name="Slide Number Placeholder 3"/>
          <p:cNvSpPr>
            <a:spLocks noGrp="1"/>
          </p:cNvSpPr>
          <p:nvPr>
            <p:ph type="sldNum" sz="quarter" idx="10"/>
          </p:nvPr>
        </p:nvSpPr>
        <p:spPr/>
        <p:txBody>
          <a:bodyPr/>
          <a:lstStyle/>
          <a:p>
            <a:fld id="{69E55624-DA7B-4674-9DD3-E567626D27CF}" type="slidenum">
              <a:rPr lang="en-US" smtClean="0"/>
              <a:t>5</a:t>
            </a:fld>
            <a:endParaRPr lang="en-US"/>
          </a:p>
        </p:txBody>
      </p:sp>
    </p:spTree>
    <p:extLst>
      <p:ext uri="{BB962C8B-B14F-4D97-AF65-F5344CB8AC3E}">
        <p14:creationId xmlns:p14="http://schemas.microsoft.com/office/powerpoint/2010/main" val="195217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foster learning, collaboration,</a:t>
            </a:r>
            <a:r>
              <a:rPr lang="en-US" baseline="0" dirty="0" smtClean="0"/>
              <a:t> scalability, and healthy competition, NASA connects each center’s organizational development professionals and analysts through a community co-chaired by the Chief Learning Officer and People Analytics Director.  This group informs agency strategy, implements any agency guidance, and most importantly connects with each other for collaborative support.   Principles like the ones listed here are not top-down, they’re driven by the community.  And while outcomes of this decentralized approach, like this marketing video, can be … unique … they express the culture and creativity of the Centers more than any corporate program could.</a:t>
            </a:r>
            <a:endParaRPr lang="en-US" dirty="0"/>
          </a:p>
        </p:txBody>
      </p:sp>
      <p:sp>
        <p:nvSpPr>
          <p:cNvPr id="4" name="Slide Number Placeholder 3"/>
          <p:cNvSpPr>
            <a:spLocks noGrp="1"/>
          </p:cNvSpPr>
          <p:nvPr>
            <p:ph type="sldNum" sz="quarter" idx="10"/>
          </p:nvPr>
        </p:nvSpPr>
        <p:spPr/>
        <p:txBody>
          <a:bodyPr/>
          <a:lstStyle/>
          <a:p>
            <a:fld id="{8CA839E7-6261-4E2C-9019-EB38AD867F61}" type="slidenum">
              <a:rPr lang="en-US" smtClean="0"/>
              <a:t>6</a:t>
            </a:fld>
            <a:endParaRPr lang="en-US"/>
          </a:p>
        </p:txBody>
      </p:sp>
    </p:spTree>
    <p:extLst>
      <p:ext uri="{BB962C8B-B14F-4D97-AF65-F5344CB8AC3E}">
        <p14:creationId xmlns:p14="http://schemas.microsoft.com/office/powerpoint/2010/main" val="15006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sz="1000" dirty="0" smtClean="0"/>
              <a:t>While NASA OCHCO continues transforming</a:t>
            </a:r>
            <a:r>
              <a:rPr lang="en-US" sz="1000" baseline="0" dirty="0" smtClean="0"/>
              <a:t> – in an environment with ever-increasing requirements and decreasing resources – we’re continue to adapt how we approach FEVS and engagement in context.  A year from now this may look different as we rebuild our talent strategy, operating model, and IT architecture.  But we know this is too important to wait, and the more we envision the future, the more we can build a solid foundation for strategy and execution.  We’re see the amazing innovation and execution underway across agencies and are always interested in learning from others as we shape this future, so please feel free to reach out.  We’re very appreciative of the leadership several agencies have taken in strengthening the government community of FEVS and engagement leaders, and OPM’s leadership in evolving the program.   </a:t>
            </a:r>
            <a:endParaRPr lang="en-US" sz="1000" dirty="0"/>
          </a:p>
        </p:txBody>
      </p:sp>
      <p:sp>
        <p:nvSpPr>
          <p:cNvPr id="4" name="Slide Number Placeholder 3"/>
          <p:cNvSpPr>
            <a:spLocks noGrp="1"/>
          </p:cNvSpPr>
          <p:nvPr>
            <p:ph type="sldNum" sz="quarter" idx="10"/>
          </p:nvPr>
        </p:nvSpPr>
        <p:spPr/>
        <p:txBody>
          <a:bodyPr/>
          <a:lstStyle/>
          <a:p>
            <a:fld id="{69E55624-DA7B-4674-9DD3-E567626D27CF}" type="slidenum">
              <a:rPr lang="en-US" smtClean="0"/>
              <a:t>7</a:t>
            </a:fld>
            <a:endParaRPr lang="en-US"/>
          </a:p>
        </p:txBody>
      </p:sp>
    </p:spTree>
    <p:extLst>
      <p:ext uri="{BB962C8B-B14F-4D97-AF65-F5344CB8AC3E}">
        <p14:creationId xmlns:p14="http://schemas.microsoft.com/office/powerpoint/2010/main" val="3183068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57200" y="874432"/>
            <a:ext cx="7505700" cy="2387600"/>
          </a:xfrm>
        </p:spPr>
        <p:txBody>
          <a:bodyPr anchor="b">
            <a:normAutofit/>
          </a:bodyPr>
          <a:lstStyle>
            <a:lvl1pPr algn="l">
              <a:defRPr sz="5401">
                <a:solidFill>
                  <a:srgbClr val="37ACE2"/>
                </a:solidFill>
              </a:defRPr>
            </a:lvl1pPr>
          </a:lstStyle>
          <a:p>
            <a:r>
              <a:rPr lang="en-US" dirty="0"/>
              <a:t>Click to edit Master title style</a:t>
            </a:r>
          </a:p>
        </p:txBody>
      </p:sp>
      <p:sp>
        <p:nvSpPr>
          <p:cNvPr id="3" name="Subtitle 2"/>
          <p:cNvSpPr>
            <a:spLocks noGrp="1"/>
          </p:cNvSpPr>
          <p:nvPr>
            <p:ph type="subTitle" idx="1"/>
          </p:nvPr>
        </p:nvSpPr>
        <p:spPr>
          <a:xfrm>
            <a:off x="457200" y="3787963"/>
            <a:ext cx="7505700" cy="1655762"/>
          </a:xfrm>
        </p:spPr>
        <p:txBody>
          <a:bodyPr/>
          <a:lstStyle>
            <a:lvl1pPr marL="0" indent="0" algn="l">
              <a:buNone/>
              <a:defRPr sz="2400">
                <a:solidFill>
                  <a:schemeClr val="bg2">
                    <a:lumMod val="75000"/>
                  </a:schemeClr>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E0712CA3-4B11-4C53-BDFB-6F22B15FE308}" type="slidenum">
              <a:rPr lang="en-US" smtClean="0"/>
              <a:t>‹#›</a:t>
            </a:fld>
            <a:endParaRPr lang="en-US"/>
          </a:p>
        </p:txBody>
      </p:sp>
      <p:pic>
        <p:nvPicPr>
          <p:cNvPr id="7" name="Picture 6" descr="star_cluster_icon_onWhitex150.png"/>
          <p:cNvPicPr>
            <a:picLocks noChangeAspect="1"/>
          </p:cNvPicPr>
          <p:nvPr/>
        </p:nvPicPr>
        <p:blipFill>
          <a:blip r:embed="rId3" cstate="print"/>
          <a:srcRect b="27843"/>
          <a:stretch>
            <a:fillRect/>
          </a:stretch>
        </p:blipFill>
        <p:spPr>
          <a:xfrm>
            <a:off x="9694254" y="4956874"/>
            <a:ext cx="2169996" cy="1178747"/>
          </a:xfrm>
          <a:prstGeom prst="rect">
            <a:avLst/>
          </a:prstGeom>
          <a:noFill/>
          <a:ln>
            <a:noFill/>
          </a:ln>
        </p:spPr>
      </p:pic>
      <p:grpSp>
        <p:nvGrpSpPr>
          <p:cNvPr id="10" name="Group 9"/>
          <p:cNvGrpSpPr/>
          <p:nvPr/>
        </p:nvGrpSpPr>
        <p:grpSpPr>
          <a:xfrm>
            <a:off x="9823697" y="6084828"/>
            <a:ext cx="1911101" cy="367844"/>
            <a:chOff x="9823699" y="5252340"/>
            <a:chExt cx="1911101" cy="367844"/>
          </a:xfrm>
        </p:grpSpPr>
        <p:sp>
          <p:nvSpPr>
            <p:cNvPr id="8" name="TextBox 7"/>
            <p:cNvSpPr txBox="1"/>
            <p:nvPr userDrawn="1"/>
          </p:nvSpPr>
          <p:spPr>
            <a:xfrm>
              <a:off x="9823699" y="5252340"/>
              <a:ext cx="1911101" cy="215444"/>
            </a:xfrm>
            <a:prstGeom prst="rect">
              <a:avLst/>
            </a:prstGeom>
            <a:noFill/>
          </p:spPr>
          <p:txBody>
            <a:bodyPr wrap="none">
              <a:spAutoFit/>
            </a:bodyPr>
            <a:lstStyle/>
            <a:p>
              <a:pPr fontAlgn="auto">
                <a:spcBef>
                  <a:spcPts val="0"/>
                </a:spcBef>
                <a:spcAft>
                  <a:spcPts val="0"/>
                </a:spcAft>
                <a:defRPr/>
              </a:pPr>
              <a:r>
                <a:rPr lang="en-US" sz="800" b="0" dirty="0">
                  <a:solidFill>
                    <a:schemeClr val="bg2">
                      <a:lumMod val="50000"/>
                    </a:schemeClr>
                  </a:solidFill>
                  <a:latin typeface="Arial" pitchFamily="34" charset="0"/>
                  <a:cs typeface="Arial" pitchFamily="34" charset="0"/>
                </a:rPr>
                <a:t>Office of Human Capital Management</a:t>
              </a:r>
            </a:p>
          </p:txBody>
        </p:sp>
        <p:sp>
          <p:nvSpPr>
            <p:cNvPr id="9" name="TextBox 8"/>
            <p:cNvSpPr txBox="1"/>
            <p:nvPr userDrawn="1"/>
          </p:nvSpPr>
          <p:spPr>
            <a:xfrm>
              <a:off x="10151512" y="5404740"/>
              <a:ext cx="1255472" cy="215444"/>
            </a:xfrm>
            <a:prstGeom prst="rect">
              <a:avLst/>
            </a:prstGeom>
            <a:noFill/>
          </p:spPr>
          <p:txBody>
            <a:bodyPr wrap="none">
              <a:spAutoFit/>
            </a:bodyPr>
            <a:lstStyle/>
            <a:p>
              <a:pPr fontAlgn="auto">
                <a:spcBef>
                  <a:spcPts val="0"/>
                </a:spcBef>
                <a:spcAft>
                  <a:spcPts val="0"/>
                </a:spcAft>
                <a:defRPr/>
              </a:pPr>
              <a:r>
                <a:rPr lang="en-US" sz="800" b="1" i="1" dirty="0">
                  <a:solidFill>
                    <a:schemeClr val="accent2"/>
                  </a:solidFill>
                  <a:latin typeface="Arial" pitchFamily="34" charset="0"/>
                  <a:cs typeface="Arial" pitchFamily="34" charset="0"/>
                </a:rPr>
                <a:t>Live. </a:t>
              </a:r>
              <a:r>
                <a:rPr lang="en-US" sz="800" b="1" i="1" dirty="0">
                  <a:solidFill>
                    <a:srgbClr val="37ACE2"/>
                  </a:solidFill>
                  <a:latin typeface="Arial" pitchFamily="34" charset="0"/>
                  <a:cs typeface="Arial" pitchFamily="34" charset="0"/>
                </a:rPr>
                <a:t>Thrive.</a:t>
              </a:r>
              <a:r>
                <a:rPr lang="en-US" sz="800" b="1" i="1" dirty="0">
                  <a:solidFill>
                    <a:schemeClr val="accent5"/>
                  </a:solidFill>
                  <a:latin typeface="Arial" pitchFamily="34" charset="0"/>
                  <a:cs typeface="Arial" pitchFamily="34" charset="0"/>
                </a:rPr>
                <a:t> </a:t>
              </a:r>
              <a:r>
                <a:rPr lang="en-US" sz="800" b="1" i="1" dirty="0">
                  <a:solidFill>
                    <a:schemeClr val="accent6"/>
                  </a:solidFill>
                  <a:latin typeface="Arial" pitchFamily="34" charset="0"/>
                  <a:cs typeface="Arial" pitchFamily="34" charset="0"/>
                </a:rPr>
                <a:t>Connect.</a:t>
              </a:r>
            </a:p>
          </p:txBody>
        </p:sp>
      </p:grpSp>
      <p:pic>
        <p:nvPicPr>
          <p:cNvPr id="12" name="Picture 8" descr="NASA-insignia2Color-transp.png"/>
          <p:cNvPicPr>
            <a:picLocks noChangeAspect="1"/>
          </p:cNvPicPr>
          <p:nvPr/>
        </p:nvPicPr>
        <p:blipFill>
          <a:blip r:embed="rId4" cstate="print"/>
          <a:srcRect/>
          <a:stretch>
            <a:fillRect/>
          </a:stretch>
        </p:blipFill>
        <p:spPr bwMode="auto">
          <a:xfrm>
            <a:off x="11125200" y="257177"/>
            <a:ext cx="609600" cy="504825"/>
          </a:xfrm>
          <a:prstGeom prst="rect">
            <a:avLst/>
          </a:prstGeom>
          <a:noFill/>
          <a:ln w="9525">
            <a:noFill/>
            <a:miter lim="800000"/>
            <a:headEnd/>
            <a:tailEnd/>
          </a:ln>
        </p:spPr>
      </p:pic>
      <p:sp>
        <p:nvSpPr>
          <p:cNvPr id="13" name="TextBox 12"/>
          <p:cNvSpPr txBox="1"/>
          <p:nvPr/>
        </p:nvSpPr>
        <p:spPr>
          <a:xfrm>
            <a:off x="393700" y="423865"/>
            <a:ext cx="2342308" cy="215444"/>
          </a:xfrm>
          <a:prstGeom prst="rect">
            <a:avLst/>
          </a:prstGeom>
          <a:noFill/>
        </p:spPr>
        <p:txBody>
          <a:bodyPr wrap="none">
            <a:spAutoFit/>
          </a:bodyPr>
          <a:lstStyle/>
          <a:p>
            <a:pPr fontAlgn="auto">
              <a:spcBef>
                <a:spcPts val="0"/>
              </a:spcBef>
              <a:spcAft>
                <a:spcPts val="0"/>
              </a:spcAft>
              <a:defRPr/>
            </a:pPr>
            <a:r>
              <a:rPr lang="en-US" sz="800" dirty="0">
                <a:solidFill>
                  <a:schemeClr val="tx1"/>
                </a:solidFill>
                <a:latin typeface="Arial" pitchFamily="34" charset="0"/>
                <a:cs typeface="Arial" pitchFamily="34" charset="0"/>
              </a:rPr>
              <a:t>National Aeronautics and Space Administration</a:t>
            </a:r>
          </a:p>
        </p:txBody>
      </p:sp>
      <p:cxnSp>
        <p:nvCxnSpPr>
          <p:cNvPr id="18" name="Straight Connector 17"/>
          <p:cNvCxnSpPr/>
          <p:nvPr/>
        </p:nvCxnSpPr>
        <p:spPr>
          <a:xfrm flipH="1">
            <a:off x="2" y="3280320"/>
            <a:ext cx="79629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3704" y="6191251"/>
            <a:ext cx="901209" cy="215444"/>
          </a:xfrm>
          <a:prstGeom prst="rect">
            <a:avLst/>
          </a:prstGeom>
          <a:noFill/>
        </p:spPr>
        <p:txBody>
          <a:bodyPr wrap="none">
            <a:spAutoFit/>
          </a:bodyPr>
          <a:lstStyle/>
          <a:p>
            <a:pPr fontAlgn="auto">
              <a:spcBef>
                <a:spcPts val="0"/>
              </a:spcBef>
              <a:spcAft>
                <a:spcPts val="0"/>
              </a:spcAft>
              <a:defRPr/>
            </a:pPr>
            <a:r>
              <a:rPr lang="en-US" sz="800" b="1" dirty="0">
                <a:solidFill>
                  <a:schemeClr val="tx1"/>
                </a:solidFill>
                <a:latin typeface="Arial" pitchFamily="34" charset="0"/>
                <a:cs typeface="Arial" pitchFamily="34" charset="0"/>
              </a:rPr>
              <a:t>www.nasa.gov</a:t>
            </a:r>
          </a:p>
        </p:txBody>
      </p:sp>
    </p:spTree>
    <p:extLst>
      <p:ext uri="{BB962C8B-B14F-4D97-AF65-F5344CB8AC3E}">
        <p14:creationId xmlns:p14="http://schemas.microsoft.com/office/powerpoint/2010/main" val="330155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C6BD16A7-4614-4BA1-B6BF-CD59E69295F0}"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325065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C6BD16A7-4614-4BA1-B6BF-CD59E69295F0}"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4099612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175236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2833702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 y="1474"/>
            <a:ext cx="12192000" cy="6858000"/>
          </a:xfrm>
          <a:prstGeom prst="rect">
            <a:avLst/>
          </a:prstGeom>
        </p:spPr>
      </p:pic>
      <p:sp>
        <p:nvSpPr>
          <p:cNvPr id="2" name="Title 1"/>
          <p:cNvSpPr>
            <a:spLocks noGrp="1"/>
          </p:cNvSpPr>
          <p:nvPr>
            <p:ph type="ctrTitle"/>
          </p:nvPr>
        </p:nvSpPr>
        <p:spPr>
          <a:xfrm>
            <a:off x="457200" y="874432"/>
            <a:ext cx="7505700" cy="2387600"/>
          </a:xfrm>
        </p:spPr>
        <p:txBody>
          <a:bodyPr anchor="b">
            <a:normAutofit/>
          </a:bodyPr>
          <a:lstStyle>
            <a:lvl1pPr algn="l">
              <a:defRPr sz="5400">
                <a:solidFill>
                  <a:srgbClr val="37ACE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787963"/>
            <a:ext cx="7505700" cy="1655762"/>
          </a:xfrm>
        </p:spPr>
        <p:txBody>
          <a:bodyPr/>
          <a:lstStyle>
            <a:lvl1pPr marL="0" indent="0" algn="l">
              <a:buNone/>
              <a:defRPr sz="2400">
                <a:solidFill>
                  <a:schemeClr val="bg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E0712CA3-4B11-4C53-BDFB-6F22B15FE308}" type="slidenum">
              <a:rPr lang="en-US" smtClean="0"/>
              <a:t>‹#›</a:t>
            </a:fld>
            <a:endParaRPr lang="en-US"/>
          </a:p>
        </p:txBody>
      </p:sp>
      <p:pic>
        <p:nvPicPr>
          <p:cNvPr id="7" name="Picture 6" descr="star_cluster_icon_onWhitex150.png"/>
          <p:cNvPicPr>
            <a:picLocks noChangeAspect="1"/>
          </p:cNvPicPr>
          <p:nvPr/>
        </p:nvPicPr>
        <p:blipFill>
          <a:blip r:embed="rId3" cstate="print"/>
          <a:srcRect b="27843"/>
          <a:stretch>
            <a:fillRect/>
          </a:stretch>
        </p:blipFill>
        <p:spPr>
          <a:xfrm>
            <a:off x="9694250" y="4956874"/>
            <a:ext cx="2169997" cy="1178747"/>
          </a:xfrm>
          <a:prstGeom prst="rect">
            <a:avLst/>
          </a:prstGeom>
          <a:noFill/>
          <a:ln>
            <a:noFill/>
          </a:ln>
        </p:spPr>
      </p:pic>
      <p:grpSp>
        <p:nvGrpSpPr>
          <p:cNvPr id="10" name="Group 9"/>
          <p:cNvGrpSpPr/>
          <p:nvPr/>
        </p:nvGrpSpPr>
        <p:grpSpPr>
          <a:xfrm>
            <a:off x="9823699" y="6084821"/>
            <a:ext cx="1911101" cy="367844"/>
            <a:chOff x="9823699" y="5252340"/>
            <a:chExt cx="1911101" cy="367844"/>
          </a:xfrm>
        </p:grpSpPr>
        <p:sp>
          <p:nvSpPr>
            <p:cNvPr id="8" name="TextBox 7"/>
            <p:cNvSpPr txBox="1"/>
            <p:nvPr userDrawn="1"/>
          </p:nvSpPr>
          <p:spPr>
            <a:xfrm>
              <a:off x="9823699" y="5252340"/>
              <a:ext cx="1911101" cy="215444"/>
            </a:xfrm>
            <a:prstGeom prst="rect">
              <a:avLst/>
            </a:prstGeom>
            <a:noFill/>
          </p:spPr>
          <p:txBody>
            <a:bodyPr wrap="none">
              <a:spAutoFit/>
            </a:bodyPr>
            <a:lstStyle/>
            <a:p>
              <a:pPr fontAlgn="auto">
                <a:spcBef>
                  <a:spcPts val="0"/>
                </a:spcBef>
                <a:spcAft>
                  <a:spcPts val="0"/>
                </a:spcAft>
                <a:defRPr/>
              </a:pPr>
              <a:r>
                <a:rPr lang="en-US" sz="800" b="0" dirty="0" smtClean="0">
                  <a:solidFill>
                    <a:schemeClr val="bg2">
                      <a:lumMod val="50000"/>
                    </a:schemeClr>
                  </a:solidFill>
                  <a:latin typeface="Arial" pitchFamily="34" charset="0"/>
                  <a:cs typeface="Arial" pitchFamily="34" charset="0"/>
                </a:rPr>
                <a:t>Office of Human Capital Management</a:t>
              </a:r>
              <a:endParaRPr lang="en-US" sz="800" b="0" dirty="0">
                <a:solidFill>
                  <a:schemeClr val="bg2">
                    <a:lumMod val="50000"/>
                  </a:schemeClr>
                </a:solidFill>
                <a:latin typeface="Arial" pitchFamily="34" charset="0"/>
                <a:cs typeface="Arial" pitchFamily="34" charset="0"/>
              </a:endParaRPr>
            </a:p>
          </p:txBody>
        </p:sp>
        <p:sp>
          <p:nvSpPr>
            <p:cNvPr id="9" name="TextBox 8"/>
            <p:cNvSpPr txBox="1"/>
            <p:nvPr userDrawn="1"/>
          </p:nvSpPr>
          <p:spPr>
            <a:xfrm>
              <a:off x="10151513" y="5404740"/>
              <a:ext cx="1255472" cy="215444"/>
            </a:xfrm>
            <a:prstGeom prst="rect">
              <a:avLst/>
            </a:prstGeom>
            <a:noFill/>
          </p:spPr>
          <p:txBody>
            <a:bodyPr wrap="none">
              <a:spAutoFit/>
            </a:bodyPr>
            <a:lstStyle/>
            <a:p>
              <a:pPr fontAlgn="auto">
                <a:spcBef>
                  <a:spcPts val="0"/>
                </a:spcBef>
                <a:spcAft>
                  <a:spcPts val="0"/>
                </a:spcAft>
                <a:defRPr/>
              </a:pPr>
              <a:r>
                <a:rPr lang="en-US" sz="800" b="1" i="1" dirty="0" smtClean="0">
                  <a:solidFill>
                    <a:schemeClr val="accent2"/>
                  </a:solidFill>
                  <a:latin typeface="Arial" pitchFamily="34" charset="0"/>
                  <a:cs typeface="Arial" pitchFamily="34" charset="0"/>
                </a:rPr>
                <a:t>Live. </a:t>
              </a:r>
              <a:r>
                <a:rPr lang="en-US" sz="800" b="1" i="1" dirty="0" smtClean="0">
                  <a:solidFill>
                    <a:srgbClr val="37ACE2"/>
                  </a:solidFill>
                  <a:latin typeface="Arial" pitchFamily="34" charset="0"/>
                  <a:cs typeface="Arial" pitchFamily="34" charset="0"/>
                </a:rPr>
                <a:t>Thrive.</a:t>
              </a:r>
              <a:r>
                <a:rPr lang="en-US" sz="800" b="1" i="1" dirty="0" smtClean="0">
                  <a:solidFill>
                    <a:schemeClr val="accent5"/>
                  </a:solidFill>
                  <a:latin typeface="Arial" pitchFamily="34" charset="0"/>
                  <a:cs typeface="Arial" pitchFamily="34" charset="0"/>
                </a:rPr>
                <a:t> </a:t>
              </a:r>
              <a:r>
                <a:rPr lang="en-US" sz="800" b="1" i="1" dirty="0" smtClean="0">
                  <a:solidFill>
                    <a:schemeClr val="accent6"/>
                  </a:solidFill>
                  <a:latin typeface="Arial" pitchFamily="34" charset="0"/>
                  <a:cs typeface="Arial" pitchFamily="34" charset="0"/>
                </a:rPr>
                <a:t>Connect.</a:t>
              </a:r>
              <a:endParaRPr lang="en-US" sz="800" b="1" i="1" dirty="0">
                <a:solidFill>
                  <a:schemeClr val="accent6"/>
                </a:solidFill>
                <a:latin typeface="Arial" pitchFamily="34" charset="0"/>
                <a:cs typeface="Arial" pitchFamily="34" charset="0"/>
              </a:endParaRPr>
            </a:p>
          </p:txBody>
        </p:sp>
      </p:grpSp>
      <p:pic>
        <p:nvPicPr>
          <p:cNvPr id="12" name="Picture 8" descr="NASA-insignia2Color-transp.png"/>
          <p:cNvPicPr>
            <a:picLocks noChangeAspect="1"/>
          </p:cNvPicPr>
          <p:nvPr/>
        </p:nvPicPr>
        <p:blipFill>
          <a:blip r:embed="rId4" cstate="print"/>
          <a:srcRect/>
          <a:stretch>
            <a:fillRect/>
          </a:stretch>
        </p:blipFill>
        <p:spPr bwMode="auto">
          <a:xfrm>
            <a:off x="11125200" y="257175"/>
            <a:ext cx="609600" cy="504825"/>
          </a:xfrm>
          <a:prstGeom prst="rect">
            <a:avLst/>
          </a:prstGeom>
          <a:noFill/>
          <a:ln w="9525">
            <a:noFill/>
            <a:miter lim="800000"/>
            <a:headEnd/>
            <a:tailEnd/>
          </a:ln>
        </p:spPr>
      </p:pic>
      <p:sp>
        <p:nvSpPr>
          <p:cNvPr id="13" name="TextBox 12"/>
          <p:cNvSpPr txBox="1"/>
          <p:nvPr/>
        </p:nvSpPr>
        <p:spPr>
          <a:xfrm>
            <a:off x="393700" y="423863"/>
            <a:ext cx="2343150" cy="215900"/>
          </a:xfrm>
          <a:prstGeom prst="rect">
            <a:avLst/>
          </a:prstGeom>
          <a:noFill/>
        </p:spPr>
        <p:txBody>
          <a:bodyPr wrap="none">
            <a:spAutoFit/>
          </a:bodyPr>
          <a:lstStyle/>
          <a:p>
            <a:pPr fontAlgn="auto">
              <a:spcBef>
                <a:spcPts val="0"/>
              </a:spcBef>
              <a:spcAft>
                <a:spcPts val="0"/>
              </a:spcAft>
              <a:defRPr/>
            </a:pPr>
            <a:r>
              <a:rPr lang="en-US" sz="800" dirty="0">
                <a:solidFill>
                  <a:schemeClr val="tx1"/>
                </a:solidFill>
                <a:latin typeface="Arial" pitchFamily="34" charset="0"/>
                <a:cs typeface="Arial" pitchFamily="34" charset="0"/>
              </a:rPr>
              <a:t>National Aeronautics and Space Administration</a:t>
            </a:r>
          </a:p>
        </p:txBody>
      </p:sp>
      <p:cxnSp>
        <p:nvCxnSpPr>
          <p:cNvPr id="18" name="Straight Connector 17"/>
          <p:cNvCxnSpPr/>
          <p:nvPr/>
        </p:nvCxnSpPr>
        <p:spPr>
          <a:xfrm flipH="1">
            <a:off x="0" y="3280320"/>
            <a:ext cx="79629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3700" y="6191250"/>
            <a:ext cx="901700" cy="215900"/>
          </a:xfrm>
          <a:prstGeom prst="rect">
            <a:avLst/>
          </a:prstGeom>
          <a:noFill/>
        </p:spPr>
        <p:txBody>
          <a:bodyPr wrap="none">
            <a:spAutoFit/>
          </a:bodyPr>
          <a:lstStyle/>
          <a:p>
            <a:pPr fontAlgn="auto">
              <a:spcBef>
                <a:spcPts val="0"/>
              </a:spcBef>
              <a:spcAft>
                <a:spcPts val="0"/>
              </a:spcAft>
              <a:defRPr/>
            </a:pPr>
            <a:r>
              <a:rPr lang="en-US" sz="800" b="1" dirty="0">
                <a:solidFill>
                  <a:schemeClr val="tx1"/>
                </a:solidFill>
                <a:latin typeface="Arial" pitchFamily="34" charset="0"/>
                <a:cs typeface="Arial" pitchFamily="34" charset="0"/>
              </a:rPr>
              <a:t>www.nasa.gov</a:t>
            </a:r>
          </a:p>
        </p:txBody>
      </p:sp>
    </p:spTree>
    <p:extLst>
      <p:ext uri="{BB962C8B-B14F-4D97-AF65-F5344CB8AC3E}">
        <p14:creationId xmlns:p14="http://schemas.microsoft.com/office/powerpoint/2010/main" val="274228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for Photo">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57200" y="874432"/>
            <a:ext cx="7505700" cy="2387600"/>
          </a:xfrm>
        </p:spPr>
        <p:txBody>
          <a:bodyPr anchor="b">
            <a:normAutofit/>
          </a:bodyPr>
          <a:lstStyle>
            <a:lvl1pPr algn="l">
              <a:defRPr sz="5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787963"/>
            <a:ext cx="75057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E0712CA3-4B11-4C53-BDFB-6F22B15FE308}" type="slidenum">
              <a:rPr lang="en-US" smtClean="0"/>
              <a:t>‹#›</a:t>
            </a:fld>
            <a:endParaRPr lang="en-US"/>
          </a:p>
        </p:txBody>
      </p:sp>
      <p:pic>
        <p:nvPicPr>
          <p:cNvPr id="7" name="Picture 6" descr="star_cluster_icon_onWhitex150.png"/>
          <p:cNvPicPr>
            <a:picLocks noChangeAspect="1"/>
          </p:cNvPicPr>
          <p:nvPr/>
        </p:nvPicPr>
        <p:blipFill>
          <a:blip r:embed="rId3" cstate="print"/>
          <a:srcRect b="27843"/>
          <a:stretch>
            <a:fillRect/>
          </a:stretch>
        </p:blipFill>
        <p:spPr>
          <a:xfrm>
            <a:off x="9694250" y="4956874"/>
            <a:ext cx="2169997" cy="1178747"/>
          </a:xfrm>
          <a:prstGeom prst="rect">
            <a:avLst/>
          </a:prstGeom>
          <a:noFill/>
          <a:ln>
            <a:noFill/>
          </a:ln>
        </p:spPr>
      </p:pic>
      <p:grpSp>
        <p:nvGrpSpPr>
          <p:cNvPr id="10" name="Group 9"/>
          <p:cNvGrpSpPr/>
          <p:nvPr/>
        </p:nvGrpSpPr>
        <p:grpSpPr>
          <a:xfrm>
            <a:off x="9823699" y="6084821"/>
            <a:ext cx="1911101" cy="367844"/>
            <a:chOff x="9823699" y="5252340"/>
            <a:chExt cx="1911101" cy="367844"/>
          </a:xfrm>
        </p:grpSpPr>
        <p:sp>
          <p:nvSpPr>
            <p:cNvPr id="8" name="TextBox 7"/>
            <p:cNvSpPr txBox="1"/>
            <p:nvPr userDrawn="1"/>
          </p:nvSpPr>
          <p:spPr>
            <a:xfrm>
              <a:off x="9823699" y="5252340"/>
              <a:ext cx="1911101" cy="215444"/>
            </a:xfrm>
            <a:prstGeom prst="rect">
              <a:avLst/>
            </a:prstGeom>
            <a:noFill/>
          </p:spPr>
          <p:txBody>
            <a:bodyPr wrap="none">
              <a:spAutoFit/>
            </a:bodyPr>
            <a:lstStyle/>
            <a:p>
              <a:pPr fontAlgn="auto">
                <a:spcBef>
                  <a:spcPts val="0"/>
                </a:spcBef>
                <a:spcAft>
                  <a:spcPts val="0"/>
                </a:spcAft>
                <a:defRPr/>
              </a:pPr>
              <a:r>
                <a:rPr lang="en-US" sz="800" b="0" dirty="0" smtClean="0">
                  <a:solidFill>
                    <a:schemeClr val="bg1"/>
                  </a:solidFill>
                  <a:latin typeface="Arial" pitchFamily="34" charset="0"/>
                  <a:cs typeface="Arial" pitchFamily="34" charset="0"/>
                </a:rPr>
                <a:t>Office of Human Capital Management</a:t>
              </a:r>
              <a:endParaRPr lang="en-US" sz="800" b="0" dirty="0">
                <a:solidFill>
                  <a:schemeClr val="bg1"/>
                </a:solidFill>
                <a:latin typeface="Arial" pitchFamily="34" charset="0"/>
                <a:cs typeface="Arial" pitchFamily="34" charset="0"/>
              </a:endParaRPr>
            </a:p>
          </p:txBody>
        </p:sp>
        <p:sp>
          <p:nvSpPr>
            <p:cNvPr id="9" name="TextBox 8"/>
            <p:cNvSpPr txBox="1"/>
            <p:nvPr userDrawn="1"/>
          </p:nvSpPr>
          <p:spPr>
            <a:xfrm>
              <a:off x="10151513" y="5404740"/>
              <a:ext cx="1255472" cy="215444"/>
            </a:xfrm>
            <a:prstGeom prst="rect">
              <a:avLst/>
            </a:prstGeom>
            <a:noFill/>
          </p:spPr>
          <p:txBody>
            <a:bodyPr wrap="none">
              <a:spAutoFit/>
            </a:bodyPr>
            <a:lstStyle/>
            <a:p>
              <a:pPr fontAlgn="auto">
                <a:spcBef>
                  <a:spcPts val="0"/>
                </a:spcBef>
                <a:spcAft>
                  <a:spcPts val="0"/>
                </a:spcAft>
                <a:defRPr/>
              </a:pPr>
              <a:r>
                <a:rPr lang="en-US" sz="800" b="1" i="1" dirty="0" smtClean="0">
                  <a:solidFill>
                    <a:schemeClr val="accent2"/>
                  </a:solidFill>
                  <a:latin typeface="Arial" pitchFamily="34" charset="0"/>
                  <a:cs typeface="Arial" pitchFamily="34" charset="0"/>
                </a:rPr>
                <a:t>Live. </a:t>
              </a:r>
              <a:r>
                <a:rPr lang="en-US" sz="800" b="1" i="1" dirty="0" smtClean="0">
                  <a:solidFill>
                    <a:srgbClr val="37ACE2"/>
                  </a:solidFill>
                  <a:latin typeface="Arial" pitchFamily="34" charset="0"/>
                  <a:cs typeface="Arial" pitchFamily="34" charset="0"/>
                </a:rPr>
                <a:t>Thrive.</a:t>
              </a:r>
              <a:r>
                <a:rPr lang="en-US" sz="800" b="1" i="1" dirty="0" smtClean="0">
                  <a:solidFill>
                    <a:schemeClr val="accent5"/>
                  </a:solidFill>
                  <a:latin typeface="Arial" pitchFamily="34" charset="0"/>
                  <a:cs typeface="Arial" pitchFamily="34" charset="0"/>
                </a:rPr>
                <a:t> </a:t>
              </a:r>
              <a:r>
                <a:rPr lang="en-US" sz="800" b="1" i="1" dirty="0" smtClean="0">
                  <a:solidFill>
                    <a:schemeClr val="accent6"/>
                  </a:solidFill>
                  <a:latin typeface="Arial" pitchFamily="34" charset="0"/>
                  <a:cs typeface="Arial" pitchFamily="34" charset="0"/>
                </a:rPr>
                <a:t>Connect.</a:t>
              </a:r>
              <a:endParaRPr lang="en-US" sz="800" b="1" i="1" dirty="0">
                <a:solidFill>
                  <a:schemeClr val="accent6"/>
                </a:solidFill>
                <a:latin typeface="Arial" pitchFamily="34" charset="0"/>
                <a:cs typeface="Arial" pitchFamily="34" charset="0"/>
              </a:endParaRPr>
            </a:p>
          </p:txBody>
        </p:sp>
      </p:grpSp>
      <p:pic>
        <p:nvPicPr>
          <p:cNvPr id="12" name="Picture 8" descr="NASA-insignia2Color-transp.png"/>
          <p:cNvPicPr>
            <a:picLocks noChangeAspect="1"/>
          </p:cNvPicPr>
          <p:nvPr/>
        </p:nvPicPr>
        <p:blipFill>
          <a:blip r:embed="rId4" cstate="print"/>
          <a:srcRect/>
          <a:stretch>
            <a:fillRect/>
          </a:stretch>
        </p:blipFill>
        <p:spPr bwMode="auto">
          <a:xfrm>
            <a:off x="11125200" y="257175"/>
            <a:ext cx="609600" cy="504825"/>
          </a:xfrm>
          <a:prstGeom prst="rect">
            <a:avLst/>
          </a:prstGeom>
          <a:noFill/>
          <a:ln w="9525">
            <a:noFill/>
            <a:miter lim="800000"/>
            <a:headEnd/>
            <a:tailEnd/>
          </a:ln>
        </p:spPr>
      </p:pic>
      <p:sp>
        <p:nvSpPr>
          <p:cNvPr id="13" name="TextBox 12"/>
          <p:cNvSpPr txBox="1"/>
          <p:nvPr/>
        </p:nvSpPr>
        <p:spPr>
          <a:xfrm>
            <a:off x="393700" y="423863"/>
            <a:ext cx="2343150" cy="215900"/>
          </a:xfrm>
          <a:prstGeom prst="rect">
            <a:avLst/>
          </a:prstGeom>
          <a:noFill/>
        </p:spPr>
        <p:txBody>
          <a:bodyPr wrap="none">
            <a:spAutoFit/>
          </a:bodyPr>
          <a:lstStyle/>
          <a:p>
            <a:pPr fontAlgn="auto">
              <a:spcBef>
                <a:spcPts val="0"/>
              </a:spcBef>
              <a:spcAft>
                <a:spcPts val="0"/>
              </a:spcAft>
              <a:defRPr/>
            </a:pPr>
            <a:r>
              <a:rPr lang="en-US" sz="800" dirty="0">
                <a:solidFill>
                  <a:schemeClr val="bg1"/>
                </a:solidFill>
                <a:latin typeface="Arial" pitchFamily="34" charset="0"/>
                <a:cs typeface="Arial" pitchFamily="34" charset="0"/>
              </a:rPr>
              <a:t>National Aeronautics and Space Administration</a:t>
            </a:r>
          </a:p>
        </p:txBody>
      </p:sp>
      <p:cxnSp>
        <p:nvCxnSpPr>
          <p:cNvPr id="18" name="Straight Connector 17"/>
          <p:cNvCxnSpPr/>
          <p:nvPr/>
        </p:nvCxnSpPr>
        <p:spPr>
          <a:xfrm flipH="1">
            <a:off x="0" y="3280320"/>
            <a:ext cx="7962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3700" y="6191250"/>
            <a:ext cx="901700" cy="215900"/>
          </a:xfrm>
          <a:prstGeom prst="rect">
            <a:avLst/>
          </a:prstGeom>
          <a:noFill/>
        </p:spPr>
        <p:txBody>
          <a:bodyPr wrap="none">
            <a:spAutoFit/>
          </a:bodyPr>
          <a:lstStyle/>
          <a:p>
            <a:pPr fontAlgn="auto">
              <a:spcBef>
                <a:spcPts val="0"/>
              </a:spcBef>
              <a:spcAft>
                <a:spcPts val="0"/>
              </a:spcAft>
              <a:defRPr/>
            </a:pPr>
            <a:r>
              <a:rPr lang="en-US" sz="800" b="1" dirty="0">
                <a:solidFill>
                  <a:schemeClr val="bg1"/>
                </a:solidFill>
                <a:latin typeface="Arial" pitchFamily="34" charset="0"/>
                <a:cs typeface="Arial" pitchFamily="34" charset="0"/>
              </a:rPr>
              <a:t>www.nasa.gov</a:t>
            </a:r>
          </a:p>
        </p:txBody>
      </p:sp>
    </p:spTree>
    <p:extLst>
      <p:ext uri="{BB962C8B-B14F-4D97-AF65-F5344CB8AC3E}">
        <p14:creationId xmlns:p14="http://schemas.microsoft.com/office/powerpoint/2010/main" val="2163570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p:nvSpPr>
        <p:spPr bwMode="auto">
          <a:xfrm>
            <a:off x="0" y="6176963"/>
            <a:ext cx="12192000" cy="681037"/>
          </a:xfrm>
          <a:prstGeom prst="rect">
            <a:avLst/>
          </a:prstGeom>
          <a:solidFill>
            <a:srgbClr val="797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nvGrpSpPr>
          <p:cNvPr id="12" name="Group 20"/>
          <p:cNvGrpSpPr>
            <a:grpSpLocks noChangeAspect="1"/>
          </p:cNvGrpSpPr>
          <p:nvPr/>
        </p:nvGrpSpPr>
        <p:grpSpPr bwMode="auto">
          <a:xfrm>
            <a:off x="330200" y="6243638"/>
            <a:ext cx="3292476" cy="550862"/>
            <a:chOff x="208" y="3933"/>
            <a:chExt cx="2074" cy="347"/>
          </a:xfrm>
        </p:grpSpPr>
        <p:sp>
          <p:nvSpPr>
            <p:cNvPr id="13" name="AutoShape 19"/>
            <p:cNvSpPr>
              <a:spLocks noChangeAspect="1" noChangeArrowheads="1" noTextEdit="1"/>
            </p:cNvSpPr>
            <p:nvPr userDrawn="1"/>
          </p:nvSpPr>
          <p:spPr bwMode="auto">
            <a:xfrm>
              <a:off x="208" y="3933"/>
              <a:ext cx="2048" cy="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21"/>
            <p:cNvSpPr>
              <a:spLocks noChangeArrowheads="1"/>
            </p:cNvSpPr>
            <p:nvPr userDrawn="1"/>
          </p:nvSpPr>
          <p:spPr bwMode="auto">
            <a:xfrm>
              <a:off x="784" y="4001"/>
              <a:ext cx="107" cy="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FFFFFF"/>
                  </a:solidFill>
                  <a:effectLst/>
                  <a:latin typeface="Arial" panose="020B0604020202020204" pitchFamily="34" charset="0"/>
                </a:rPr>
                <a: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22"/>
            <p:cNvSpPr>
              <a:spLocks noChangeArrowheads="1"/>
            </p:cNvSpPr>
            <p:nvPr userDrawn="1"/>
          </p:nvSpPr>
          <p:spPr bwMode="auto">
            <a:xfrm>
              <a:off x="850" y="4001"/>
              <a:ext cx="62" cy="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FFFFFF"/>
                  </a:solidFill>
                  <a:effectLst/>
                  <a:latin typeface="Arial" panose="020B0604020202020204" pitchFamily="34" charset="0"/>
                </a:rPr>
                <a:t>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23"/>
            <p:cNvSpPr>
              <a:spLocks noChangeArrowheads="1"/>
            </p:cNvSpPr>
            <p:nvPr userDrawn="1"/>
          </p:nvSpPr>
          <p:spPr bwMode="auto">
            <a:xfrm>
              <a:off x="872" y="4001"/>
              <a:ext cx="1410" cy="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FFFFFF"/>
                  </a:solidFill>
                  <a:effectLst/>
                  <a:latin typeface="Arial" panose="020B0604020202020204" pitchFamily="34" charset="0"/>
                </a:rPr>
                <a:t>fice of Human Capital Management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24"/>
            <p:cNvSpPr>
              <a:spLocks noChangeArrowheads="1"/>
            </p:cNvSpPr>
            <p:nvPr userDrawn="1"/>
          </p:nvSpPr>
          <p:spPr bwMode="auto">
            <a:xfrm>
              <a:off x="784" y="4107"/>
              <a:ext cx="277"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FFBF00"/>
                  </a:solidFill>
                  <a:effectLst/>
                  <a:latin typeface="Arial" panose="020B0604020202020204" pitchFamily="34" charset="0"/>
                </a:rPr>
                <a:t>Live.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25"/>
            <p:cNvSpPr>
              <a:spLocks noChangeArrowheads="1"/>
            </p:cNvSpPr>
            <p:nvPr userDrawn="1"/>
          </p:nvSpPr>
          <p:spPr bwMode="auto">
            <a:xfrm>
              <a:off x="1038" y="4107"/>
              <a:ext cx="382"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7DFF00"/>
                  </a:solidFill>
                  <a:effectLst/>
                  <a:latin typeface="Arial" panose="020B0604020202020204" pitchFamily="34" charset="0"/>
                </a:rPr>
                <a:t>Thrive.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26"/>
            <p:cNvSpPr>
              <a:spLocks noChangeArrowheads="1"/>
            </p:cNvSpPr>
            <p:nvPr userDrawn="1"/>
          </p:nvSpPr>
          <p:spPr bwMode="auto">
            <a:xfrm>
              <a:off x="1391" y="4107"/>
              <a:ext cx="486"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5FD9FF"/>
                  </a:solidFill>
                  <a:effectLst/>
                  <a:latin typeface="Arial" panose="020B0604020202020204" pitchFamily="34" charset="0"/>
                </a:rPr>
                <a:t>Connect.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Line 27"/>
            <p:cNvSpPr>
              <a:spLocks noChangeShapeType="1"/>
            </p:cNvSpPr>
            <p:nvPr userDrawn="1"/>
          </p:nvSpPr>
          <p:spPr bwMode="auto">
            <a:xfrm>
              <a:off x="722" y="3950"/>
              <a:ext cx="0" cy="311"/>
            </a:xfrm>
            <a:prstGeom prst="line">
              <a:avLst/>
            </a:prstGeom>
            <a:noFill/>
            <a:ln w="7938" cap="flat">
              <a:solidFill>
                <a:srgbClr val="FFFFF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8"/>
            <p:cNvSpPr>
              <a:spLocks/>
            </p:cNvSpPr>
            <p:nvPr userDrawn="1"/>
          </p:nvSpPr>
          <p:spPr bwMode="auto">
            <a:xfrm>
              <a:off x="329" y="4003"/>
              <a:ext cx="434" cy="193"/>
            </a:xfrm>
            <a:custGeom>
              <a:avLst/>
              <a:gdLst>
                <a:gd name="T0" fmla="*/ 0 w 183"/>
                <a:gd name="T1" fmla="*/ 80 h 80"/>
                <a:gd name="T2" fmla="*/ 69 w 183"/>
                <a:gd name="T3" fmla="*/ 29 h 80"/>
                <a:gd name="T4" fmla="*/ 126 w 183"/>
                <a:gd name="T5" fmla="*/ 0 h 80"/>
                <a:gd name="T6" fmla="*/ 127 w 183"/>
                <a:gd name="T7" fmla="*/ 0 h 80"/>
                <a:gd name="T8" fmla="*/ 63 w 183"/>
                <a:gd name="T9" fmla="*/ 29 h 80"/>
                <a:gd name="T10" fmla="*/ 1 w 183"/>
                <a:gd name="T11" fmla="*/ 80 h 80"/>
                <a:gd name="T12" fmla="*/ 0 w 183"/>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83" h="80">
                  <a:moveTo>
                    <a:pt x="0" y="80"/>
                  </a:moveTo>
                  <a:cubicBezTo>
                    <a:pt x="0" y="80"/>
                    <a:pt x="183" y="64"/>
                    <a:pt x="69" y="29"/>
                  </a:cubicBezTo>
                  <a:cubicBezTo>
                    <a:pt x="85" y="34"/>
                    <a:pt x="5" y="16"/>
                    <a:pt x="126" y="0"/>
                  </a:cubicBezTo>
                  <a:cubicBezTo>
                    <a:pt x="127" y="0"/>
                    <a:pt x="127" y="0"/>
                    <a:pt x="127" y="0"/>
                  </a:cubicBezTo>
                  <a:cubicBezTo>
                    <a:pt x="5" y="16"/>
                    <a:pt x="79" y="34"/>
                    <a:pt x="63" y="29"/>
                  </a:cubicBezTo>
                  <a:cubicBezTo>
                    <a:pt x="177" y="64"/>
                    <a:pt x="1" y="80"/>
                    <a:pt x="1" y="80"/>
                  </a:cubicBezTo>
                  <a:lnTo>
                    <a:pt x="0" y="80"/>
                  </a:lnTo>
                  <a:close/>
                </a:path>
              </a:pathLst>
            </a:custGeom>
            <a:solidFill>
              <a:srgbClr val="01AFF4"/>
            </a:solidFill>
            <a:ln w="3175" cap="flat">
              <a:solidFill>
                <a:srgbClr val="01AF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9"/>
            <p:cNvSpPr>
              <a:spLocks/>
            </p:cNvSpPr>
            <p:nvPr userDrawn="1"/>
          </p:nvSpPr>
          <p:spPr bwMode="auto">
            <a:xfrm>
              <a:off x="258" y="4003"/>
              <a:ext cx="486" cy="178"/>
            </a:xfrm>
            <a:custGeom>
              <a:avLst/>
              <a:gdLst>
                <a:gd name="T0" fmla="*/ 0 w 205"/>
                <a:gd name="T1" fmla="*/ 74 h 74"/>
                <a:gd name="T2" fmla="*/ 94 w 205"/>
                <a:gd name="T3" fmla="*/ 28 h 74"/>
                <a:gd name="T4" fmla="*/ 149 w 205"/>
                <a:gd name="T5" fmla="*/ 0 h 74"/>
                <a:gd name="T6" fmla="*/ 150 w 205"/>
                <a:gd name="T7" fmla="*/ 0 h 74"/>
                <a:gd name="T8" fmla="*/ 88 w 205"/>
                <a:gd name="T9" fmla="*/ 28 h 74"/>
                <a:gd name="T10" fmla="*/ 0 w 205"/>
                <a:gd name="T11" fmla="*/ 74 h 74"/>
              </a:gdLst>
              <a:ahLst/>
              <a:cxnLst>
                <a:cxn ang="0">
                  <a:pos x="T0" y="T1"/>
                </a:cxn>
                <a:cxn ang="0">
                  <a:pos x="T2" y="T3"/>
                </a:cxn>
                <a:cxn ang="0">
                  <a:pos x="T4" y="T5"/>
                </a:cxn>
                <a:cxn ang="0">
                  <a:pos x="T6" y="T7"/>
                </a:cxn>
                <a:cxn ang="0">
                  <a:pos x="T8" y="T9"/>
                </a:cxn>
                <a:cxn ang="0">
                  <a:pos x="T10" y="T11"/>
                </a:cxn>
              </a:cxnLst>
              <a:rect l="0" t="0" r="r" b="b"/>
              <a:pathLst>
                <a:path w="205" h="74">
                  <a:moveTo>
                    <a:pt x="0" y="74"/>
                  </a:moveTo>
                  <a:cubicBezTo>
                    <a:pt x="0" y="74"/>
                    <a:pt x="205" y="62"/>
                    <a:pt x="94" y="28"/>
                  </a:cubicBezTo>
                  <a:cubicBezTo>
                    <a:pt x="109" y="33"/>
                    <a:pt x="31" y="16"/>
                    <a:pt x="149" y="0"/>
                  </a:cubicBezTo>
                  <a:cubicBezTo>
                    <a:pt x="150" y="0"/>
                    <a:pt x="150" y="0"/>
                    <a:pt x="150" y="0"/>
                  </a:cubicBezTo>
                  <a:cubicBezTo>
                    <a:pt x="31" y="16"/>
                    <a:pt x="103" y="33"/>
                    <a:pt x="88" y="28"/>
                  </a:cubicBezTo>
                  <a:cubicBezTo>
                    <a:pt x="199" y="62"/>
                    <a:pt x="0" y="74"/>
                    <a:pt x="0" y="74"/>
                  </a:cubicBezTo>
                  <a:close/>
                </a:path>
              </a:pathLst>
            </a:custGeom>
            <a:solidFill>
              <a:srgbClr val="99CA3D"/>
            </a:solidFill>
            <a:ln w="3175" cap="flat">
              <a:solidFill>
                <a:srgbClr val="99CA3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30"/>
            <p:cNvSpPr>
              <a:spLocks/>
            </p:cNvSpPr>
            <p:nvPr userDrawn="1"/>
          </p:nvSpPr>
          <p:spPr bwMode="auto">
            <a:xfrm>
              <a:off x="253" y="3998"/>
              <a:ext cx="609" cy="183"/>
            </a:xfrm>
            <a:custGeom>
              <a:avLst/>
              <a:gdLst>
                <a:gd name="T0" fmla="*/ 0 w 257"/>
                <a:gd name="T1" fmla="*/ 76 h 76"/>
                <a:gd name="T2" fmla="*/ 97 w 257"/>
                <a:gd name="T3" fmla="*/ 28 h 76"/>
                <a:gd name="T4" fmla="*/ 177 w 257"/>
                <a:gd name="T5" fmla="*/ 0 h 76"/>
                <a:gd name="T6" fmla="*/ 178 w 257"/>
                <a:gd name="T7" fmla="*/ 0 h 76"/>
                <a:gd name="T8" fmla="*/ 88 w 257"/>
                <a:gd name="T9" fmla="*/ 28 h 76"/>
                <a:gd name="T10" fmla="*/ 1 w 257"/>
                <a:gd name="T11" fmla="*/ 76 h 76"/>
                <a:gd name="T12" fmla="*/ 0 w 257"/>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7" h="76">
                  <a:moveTo>
                    <a:pt x="0" y="76"/>
                  </a:moveTo>
                  <a:cubicBezTo>
                    <a:pt x="0" y="76"/>
                    <a:pt x="257" y="61"/>
                    <a:pt x="97" y="28"/>
                  </a:cubicBezTo>
                  <a:cubicBezTo>
                    <a:pt x="119" y="32"/>
                    <a:pt x="7" y="16"/>
                    <a:pt x="177" y="0"/>
                  </a:cubicBezTo>
                  <a:cubicBezTo>
                    <a:pt x="178" y="0"/>
                    <a:pt x="178" y="0"/>
                    <a:pt x="178" y="0"/>
                  </a:cubicBezTo>
                  <a:cubicBezTo>
                    <a:pt x="8" y="15"/>
                    <a:pt x="110" y="32"/>
                    <a:pt x="88" y="28"/>
                  </a:cubicBezTo>
                  <a:cubicBezTo>
                    <a:pt x="248" y="61"/>
                    <a:pt x="1" y="76"/>
                    <a:pt x="1" y="76"/>
                  </a:cubicBezTo>
                  <a:lnTo>
                    <a:pt x="0" y="76"/>
                  </a:lnTo>
                  <a:close/>
                </a:path>
              </a:pathLst>
            </a:custGeom>
            <a:solidFill>
              <a:srgbClr val="E56F0F"/>
            </a:solidFill>
            <a:ln w="3175" cap="flat">
              <a:solidFill>
                <a:srgbClr val="E56F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1"/>
            <p:cNvSpPr>
              <a:spLocks/>
            </p:cNvSpPr>
            <p:nvPr userDrawn="1"/>
          </p:nvSpPr>
          <p:spPr bwMode="auto">
            <a:xfrm>
              <a:off x="542" y="3952"/>
              <a:ext cx="105" cy="106"/>
            </a:xfrm>
            <a:custGeom>
              <a:avLst/>
              <a:gdLst>
                <a:gd name="T0" fmla="*/ 44 w 44"/>
                <a:gd name="T1" fmla="*/ 22 h 44"/>
                <a:gd name="T2" fmla="*/ 44 w 44"/>
                <a:gd name="T3" fmla="*/ 22 h 44"/>
                <a:gd name="T4" fmla="*/ 22 w 44"/>
                <a:gd name="T5" fmla="*/ 0 h 44"/>
                <a:gd name="T6" fmla="*/ 22 w 44"/>
                <a:gd name="T7" fmla="*/ 0 h 44"/>
                <a:gd name="T8" fmla="*/ 22 w 44"/>
                <a:gd name="T9" fmla="*/ 0 h 44"/>
                <a:gd name="T10" fmla="*/ 0 w 44"/>
                <a:gd name="T11" fmla="*/ 22 h 44"/>
                <a:gd name="T12" fmla="*/ 0 w 44"/>
                <a:gd name="T13" fmla="*/ 22 h 44"/>
                <a:gd name="T14" fmla="*/ 0 w 44"/>
                <a:gd name="T15" fmla="*/ 22 h 44"/>
                <a:gd name="T16" fmla="*/ 22 w 44"/>
                <a:gd name="T17" fmla="*/ 44 h 44"/>
                <a:gd name="T18" fmla="*/ 22 w 44"/>
                <a:gd name="T19" fmla="*/ 44 h 44"/>
                <a:gd name="T20" fmla="*/ 22 w 44"/>
                <a:gd name="T21" fmla="*/ 44 h 44"/>
                <a:gd name="T22" fmla="*/ 44 w 44"/>
                <a:gd name="T2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4">
                  <a:moveTo>
                    <a:pt x="44" y="22"/>
                  </a:moveTo>
                  <a:cubicBezTo>
                    <a:pt x="44" y="22"/>
                    <a:pt x="44" y="22"/>
                    <a:pt x="44" y="22"/>
                  </a:cubicBezTo>
                  <a:cubicBezTo>
                    <a:pt x="25" y="22"/>
                    <a:pt x="22" y="19"/>
                    <a:pt x="22" y="0"/>
                  </a:cubicBezTo>
                  <a:cubicBezTo>
                    <a:pt x="22" y="0"/>
                    <a:pt x="22" y="0"/>
                    <a:pt x="22" y="0"/>
                  </a:cubicBezTo>
                  <a:cubicBezTo>
                    <a:pt x="22" y="0"/>
                    <a:pt x="22" y="0"/>
                    <a:pt x="22" y="0"/>
                  </a:cubicBezTo>
                  <a:cubicBezTo>
                    <a:pt x="21" y="19"/>
                    <a:pt x="19" y="22"/>
                    <a:pt x="0" y="22"/>
                  </a:cubicBezTo>
                  <a:cubicBezTo>
                    <a:pt x="0" y="22"/>
                    <a:pt x="0" y="22"/>
                    <a:pt x="0" y="22"/>
                  </a:cubicBezTo>
                  <a:cubicBezTo>
                    <a:pt x="0" y="22"/>
                    <a:pt x="0" y="22"/>
                    <a:pt x="0" y="22"/>
                  </a:cubicBezTo>
                  <a:cubicBezTo>
                    <a:pt x="19" y="23"/>
                    <a:pt x="21" y="25"/>
                    <a:pt x="22" y="44"/>
                  </a:cubicBezTo>
                  <a:cubicBezTo>
                    <a:pt x="22" y="44"/>
                    <a:pt x="22" y="44"/>
                    <a:pt x="22" y="44"/>
                  </a:cubicBezTo>
                  <a:cubicBezTo>
                    <a:pt x="22" y="44"/>
                    <a:pt x="22" y="44"/>
                    <a:pt x="22" y="44"/>
                  </a:cubicBezTo>
                  <a:cubicBezTo>
                    <a:pt x="22" y="25"/>
                    <a:pt x="25" y="23"/>
                    <a:pt x="44" y="22"/>
                  </a:cubicBezTo>
                  <a:close/>
                </a:path>
              </a:pathLst>
            </a:custGeom>
            <a:solidFill>
              <a:srgbClr val="FFFFFF"/>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2"/>
            <p:cNvSpPr>
              <a:spLocks/>
            </p:cNvSpPr>
            <p:nvPr userDrawn="1"/>
          </p:nvSpPr>
          <p:spPr bwMode="auto">
            <a:xfrm>
              <a:off x="431" y="4005"/>
              <a:ext cx="140" cy="143"/>
            </a:xfrm>
            <a:custGeom>
              <a:avLst/>
              <a:gdLst>
                <a:gd name="T0" fmla="*/ 59 w 59"/>
                <a:gd name="T1" fmla="*/ 29 h 59"/>
                <a:gd name="T2" fmla="*/ 59 w 59"/>
                <a:gd name="T3" fmla="*/ 29 h 59"/>
                <a:gd name="T4" fmla="*/ 29 w 59"/>
                <a:gd name="T5" fmla="*/ 0 h 59"/>
                <a:gd name="T6" fmla="*/ 29 w 59"/>
                <a:gd name="T7" fmla="*/ 0 h 59"/>
                <a:gd name="T8" fmla="*/ 29 w 59"/>
                <a:gd name="T9" fmla="*/ 0 h 59"/>
                <a:gd name="T10" fmla="*/ 0 w 59"/>
                <a:gd name="T11" fmla="*/ 29 h 59"/>
                <a:gd name="T12" fmla="*/ 0 w 59"/>
                <a:gd name="T13" fmla="*/ 29 h 59"/>
                <a:gd name="T14" fmla="*/ 0 w 59"/>
                <a:gd name="T15" fmla="*/ 29 h 59"/>
                <a:gd name="T16" fmla="*/ 29 w 59"/>
                <a:gd name="T17" fmla="*/ 59 h 59"/>
                <a:gd name="T18" fmla="*/ 29 w 59"/>
                <a:gd name="T19" fmla="*/ 59 h 59"/>
                <a:gd name="T20" fmla="*/ 29 w 59"/>
                <a:gd name="T21" fmla="*/ 59 h 59"/>
                <a:gd name="T22" fmla="*/ 59 w 59"/>
                <a:gd name="T2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59" y="29"/>
                  </a:moveTo>
                  <a:cubicBezTo>
                    <a:pt x="59" y="29"/>
                    <a:pt x="59" y="29"/>
                    <a:pt x="59" y="29"/>
                  </a:cubicBezTo>
                  <a:cubicBezTo>
                    <a:pt x="33" y="29"/>
                    <a:pt x="30" y="25"/>
                    <a:pt x="29" y="0"/>
                  </a:cubicBezTo>
                  <a:cubicBezTo>
                    <a:pt x="29" y="0"/>
                    <a:pt x="29" y="0"/>
                    <a:pt x="29" y="0"/>
                  </a:cubicBezTo>
                  <a:cubicBezTo>
                    <a:pt x="29" y="0"/>
                    <a:pt x="29" y="0"/>
                    <a:pt x="29" y="0"/>
                  </a:cubicBezTo>
                  <a:cubicBezTo>
                    <a:pt x="29" y="25"/>
                    <a:pt x="26" y="29"/>
                    <a:pt x="0" y="29"/>
                  </a:cubicBezTo>
                  <a:cubicBezTo>
                    <a:pt x="0" y="29"/>
                    <a:pt x="0" y="29"/>
                    <a:pt x="0" y="29"/>
                  </a:cubicBezTo>
                  <a:cubicBezTo>
                    <a:pt x="0" y="29"/>
                    <a:pt x="0" y="29"/>
                    <a:pt x="0" y="29"/>
                  </a:cubicBezTo>
                  <a:cubicBezTo>
                    <a:pt x="26" y="30"/>
                    <a:pt x="29" y="33"/>
                    <a:pt x="29" y="59"/>
                  </a:cubicBezTo>
                  <a:cubicBezTo>
                    <a:pt x="29" y="59"/>
                    <a:pt x="29" y="59"/>
                    <a:pt x="29" y="59"/>
                  </a:cubicBezTo>
                  <a:cubicBezTo>
                    <a:pt x="29" y="59"/>
                    <a:pt x="29" y="59"/>
                    <a:pt x="29" y="59"/>
                  </a:cubicBezTo>
                  <a:cubicBezTo>
                    <a:pt x="30" y="33"/>
                    <a:pt x="33" y="30"/>
                    <a:pt x="59" y="29"/>
                  </a:cubicBezTo>
                  <a:close/>
                </a:path>
              </a:pathLst>
            </a:custGeom>
            <a:solidFill>
              <a:srgbClr val="FFFFFF"/>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33"/>
            <p:cNvSpPr>
              <a:spLocks/>
            </p:cNvSpPr>
            <p:nvPr userDrawn="1"/>
          </p:nvSpPr>
          <p:spPr bwMode="auto">
            <a:xfrm>
              <a:off x="303" y="4080"/>
              <a:ext cx="175" cy="176"/>
            </a:xfrm>
            <a:custGeom>
              <a:avLst/>
              <a:gdLst>
                <a:gd name="T0" fmla="*/ 74 w 74"/>
                <a:gd name="T1" fmla="*/ 37 h 73"/>
                <a:gd name="T2" fmla="*/ 74 w 74"/>
                <a:gd name="T3" fmla="*/ 37 h 73"/>
                <a:gd name="T4" fmla="*/ 37 w 74"/>
                <a:gd name="T5" fmla="*/ 0 h 73"/>
                <a:gd name="T6" fmla="*/ 37 w 74"/>
                <a:gd name="T7" fmla="*/ 0 h 73"/>
                <a:gd name="T8" fmla="*/ 37 w 74"/>
                <a:gd name="T9" fmla="*/ 0 h 73"/>
                <a:gd name="T10" fmla="*/ 0 w 74"/>
                <a:gd name="T11" fmla="*/ 37 h 73"/>
                <a:gd name="T12" fmla="*/ 0 w 74"/>
                <a:gd name="T13" fmla="*/ 37 h 73"/>
                <a:gd name="T14" fmla="*/ 0 w 74"/>
                <a:gd name="T15" fmla="*/ 37 h 73"/>
                <a:gd name="T16" fmla="*/ 37 w 74"/>
                <a:gd name="T17" fmla="*/ 73 h 73"/>
                <a:gd name="T18" fmla="*/ 37 w 74"/>
                <a:gd name="T19" fmla="*/ 73 h 73"/>
                <a:gd name="T20" fmla="*/ 37 w 74"/>
                <a:gd name="T21" fmla="*/ 73 h 73"/>
                <a:gd name="T22" fmla="*/ 74 w 74"/>
                <a:gd name="T23"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37"/>
                  </a:moveTo>
                  <a:cubicBezTo>
                    <a:pt x="74" y="37"/>
                    <a:pt x="74" y="37"/>
                    <a:pt x="74" y="37"/>
                  </a:cubicBezTo>
                  <a:cubicBezTo>
                    <a:pt x="42" y="36"/>
                    <a:pt x="37" y="32"/>
                    <a:pt x="37" y="0"/>
                  </a:cubicBezTo>
                  <a:cubicBezTo>
                    <a:pt x="37" y="0"/>
                    <a:pt x="37" y="0"/>
                    <a:pt x="37" y="0"/>
                  </a:cubicBezTo>
                  <a:cubicBezTo>
                    <a:pt x="37" y="0"/>
                    <a:pt x="37" y="0"/>
                    <a:pt x="37" y="0"/>
                  </a:cubicBezTo>
                  <a:cubicBezTo>
                    <a:pt x="36" y="32"/>
                    <a:pt x="32" y="36"/>
                    <a:pt x="0" y="37"/>
                  </a:cubicBezTo>
                  <a:cubicBezTo>
                    <a:pt x="0" y="37"/>
                    <a:pt x="0" y="37"/>
                    <a:pt x="0" y="37"/>
                  </a:cubicBezTo>
                  <a:cubicBezTo>
                    <a:pt x="0" y="37"/>
                    <a:pt x="0" y="37"/>
                    <a:pt x="0" y="37"/>
                  </a:cubicBezTo>
                  <a:cubicBezTo>
                    <a:pt x="32" y="37"/>
                    <a:pt x="36" y="41"/>
                    <a:pt x="37" y="73"/>
                  </a:cubicBezTo>
                  <a:cubicBezTo>
                    <a:pt x="37" y="73"/>
                    <a:pt x="37" y="73"/>
                    <a:pt x="37" y="73"/>
                  </a:cubicBezTo>
                  <a:cubicBezTo>
                    <a:pt x="37" y="73"/>
                    <a:pt x="37" y="73"/>
                    <a:pt x="37" y="73"/>
                  </a:cubicBezTo>
                  <a:cubicBezTo>
                    <a:pt x="37" y="41"/>
                    <a:pt x="42" y="37"/>
                    <a:pt x="74" y="37"/>
                  </a:cubicBezTo>
                  <a:close/>
                </a:path>
              </a:pathLst>
            </a:custGeom>
            <a:solidFill>
              <a:srgbClr val="FFFFFF"/>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11239566" y="6477356"/>
            <a:ext cx="27251" cy="123111"/>
          </a:xfrm>
          <a:prstGeom prst="rect">
            <a:avLst/>
          </a:prstGeom>
          <a:noFill/>
        </p:spPr>
        <p:txBody>
          <a:bodyPr wrap="none" lIns="0" tIns="0" rIns="0" bIns="0" rtlCol="0">
            <a:spAutoFit/>
          </a:bodyPr>
          <a:lstStyle/>
          <a:p>
            <a:pPr algn="r"/>
            <a:r>
              <a:rPr lang="en-US" sz="800" dirty="0" smtClean="0">
                <a:solidFill>
                  <a:schemeClr val="bg1"/>
                </a:solidFill>
                <a:latin typeface="Gill Sans MT" panose="020B0502020104020203" pitchFamily="34" charset="0"/>
              </a:rPr>
              <a:t>|</a:t>
            </a:r>
            <a:endParaRPr lang="en-US" sz="800" dirty="0">
              <a:solidFill>
                <a:schemeClr val="bg1"/>
              </a:solidFill>
              <a:latin typeface="Gill Sans MT" panose="020B0502020104020203" pitchFamily="34" charset="0"/>
            </a:endParaRPr>
          </a:p>
        </p:txBody>
      </p:sp>
      <p:sp>
        <p:nvSpPr>
          <p:cNvPr id="2" name="Title 1"/>
          <p:cNvSpPr>
            <a:spLocks noGrp="1"/>
          </p:cNvSpPr>
          <p:nvPr>
            <p:ph type="title"/>
          </p:nvPr>
        </p:nvSpPr>
        <p:spPr>
          <a:xfrm>
            <a:off x="457200" y="365125"/>
            <a:ext cx="10680700" cy="597293"/>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82701"/>
            <a:ext cx="11277600" cy="4757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0712CA3-4B11-4C53-BDFB-6F22B15FE308}" type="slidenum">
              <a:rPr lang="en-US" smtClean="0"/>
              <a:t>‹#›</a:t>
            </a:fld>
            <a:endParaRPr lang="en-US"/>
          </a:p>
        </p:txBody>
      </p:sp>
      <p:cxnSp>
        <p:nvCxnSpPr>
          <p:cNvPr id="7" name="Straight Connector 6"/>
          <p:cNvCxnSpPr/>
          <p:nvPr/>
        </p:nvCxnSpPr>
        <p:spPr>
          <a:xfrm>
            <a:off x="457200" y="1076718"/>
            <a:ext cx="11277600" cy="0"/>
          </a:xfrm>
          <a:prstGeom prst="line">
            <a:avLst/>
          </a:prstGeom>
          <a:ln w="12700">
            <a:solidFill>
              <a:schemeClr val="bg1">
                <a:lumMod val="8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25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doc Layout">
    <p:spTree>
      <p:nvGrpSpPr>
        <p:cNvPr id="1" name=""/>
        <p:cNvGrpSpPr/>
        <p:nvPr/>
      </p:nvGrpSpPr>
      <p:grpSpPr>
        <a:xfrm>
          <a:off x="0" y="0"/>
          <a:ext cx="0" cy="0"/>
          <a:chOff x="0" y="0"/>
          <a:chExt cx="0" cy="0"/>
        </a:xfrm>
      </p:grpSpPr>
      <p:sp>
        <p:nvSpPr>
          <p:cNvPr id="11" name="Rectangle 10"/>
          <p:cNvSpPr/>
          <p:nvPr/>
        </p:nvSpPr>
        <p:spPr bwMode="auto">
          <a:xfrm>
            <a:off x="0" y="6176963"/>
            <a:ext cx="12192000" cy="681037"/>
          </a:xfrm>
          <a:prstGeom prst="rect">
            <a:avLst/>
          </a:prstGeom>
          <a:solidFill>
            <a:srgbClr val="797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nvGrpSpPr>
          <p:cNvPr id="12" name="Group 20"/>
          <p:cNvGrpSpPr>
            <a:grpSpLocks noChangeAspect="1"/>
          </p:cNvGrpSpPr>
          <p:nvPr/>
        </p:nvGrpSpPr>
        <p:grpSpPr bwMode="auto">
          <a:xfrm>
            <a:off x="330200" y="6243638"/>
            <a:ext cx="3292476" cy="550862"/>
            <a:chOff x="208" y="3933"/>
            <a:chExt cx="2074" cy="347"/>
          </a:xfrm>
        </p:grpSpPr>
        <p:sp>
          <p:nvSpPr>
            <p:cNvPr id="13" name="AutoShape 19"/>
            <p:cNvSpPr>
              <a:spLocks noChangeAspect="1" noChangeArrowheads="1" noTextEdit="1"/>
            </p:cNvSpPr>
            <p:nvPr userDrawn="1"/>
          </p:nvSpPr>
          <p:spPr bwMode="auto">
            <a:xfrm>
              <a:off x="208" y="3933"/>
              <a:ext cx="2048" cy="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21"/>
            <p:cNvSpPr>
              <a:spLocks noChangeArrowheads="1"/>
            </p:cNvSpPr>
            <p:nvPr userDrawn="1"/>
          </p:nvSpPr>
          <p:spPr bwMode="auto">
            <a:xfrm>
              <a:off x="784" y="4001"/>
              <a:ext cx="107" cy="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FFFFFF"/>
                  </a:solidFill>
                  <a:effectLst/>
                  <a:latin typeface="Arial" panose="020B0604020202020204" pitchFamily="34" charset="0"/>
                </a:rPr>
                <a: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22"/>
            <p:cNvSpPr>
              <a:spLocks noChangeArrowheads="1"/>
            </p:cNvSpPr>
            <p:nvPr userDrawn="1"/>
          </p:nvSpPr>
          <p:spPr bwMode="auto">
            <a:xfrm>
              <a:off x="850" y="4001"/>
              <a:ext cx="62" cy="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FFFFFF"/>
                  </a:solidFill>
                  <a:effectLst/>
                  <a:latin typeface="Arial" panose="020B0604020202020204" pitchFamily="34" charset="0"/>
                </a:rPr>
                <a:t>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23"/>
            <p:cNvSpPr>
              <a:spLocks noChangeArrowheads="1"/>
            </p:cNvSpPr>
            <p:nvPr userDrawn="1"/>
          </p:nvSpPr>
          <p:spPr bwMode="auto">
            <a:xfrm>
              <a:off x="872" y="4001"/>
              <a:ext cx="1410" cy="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FFFFFF"/>
                  </a:solidFill>
                  <a:effectLst/>
                  <a:latin typeface="Arial" panose="020B0604020202020204" pitchFamily="34" charset="0"/>
                </a:rPr>
                <a:t>fice of Human Capital Management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24"/>
            <p:cNvSpPr>
              <a:spLocks noChangeArrowheads="1"/>
            </p:cNvSpPr>
            <p:nvPr userDrawn="1"/>
          </p:nvSpPr>
          <p:spPr bwMode="auto">
            <a:xfrm>
              <a:off x="784" y="4107"/>
              <a:ext cx="277"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FFBF00"/>
                  </a:solidFill>
                  <a:effectLst/>
                  <a:latin typeface="Arial" panose="020B0604020202020204" pitchFamily="34" charset="0"/>
                </a:rPr>
                <a:t>Live.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25"/>
            <p:cNvSpPr>
              <a:spLocks noChangeArrowheads="1"/>
            </p:cNvSpPr>
            <p:nvPr userDrawn="1"/>
          </p:nvSpPr>
          <p:spPr bwMode="auto">
            <a:xfrm>
              <a:off x="1038" y="4107"/>
              <a:ext cx="382"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7DFF00"/>
                  </a:solidFill>
                  <a:effectLst/>
                  <a:latin typeface="Arial" panose="020B0604020202020204" pitchFamily="34" charset="0"/>
                </a:rPr>
                <a:t>Thrive.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26"/>
            <p:cNvSpPr>
              <a:spLocks noChangeArrowheads="1"/>
            </p:cNvSpPr>
            <p:nvPr userDrawn="1"/>
          </p:nvSpPr>
          <p:spPr bwMode="auto">
            <a:xfrm>
              <a:off x="1391" y="4107"/>
              <a:ext cx="486"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5FD9FF"/>
                  </a:solidFill>
                  <a:effectLst/>
                  <a:latin typeface="Arial" panose="020B0604020202020204" pitchFamily="34" charset="0"/>
                </a:rPr>
                <a:t>Connect.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Line 27"/>
            <p:cNvSpPr>
              <a:spLocks noChangeShapeType="1"/>
            </p:cNvSpPr>
            <p:nvPr userDrawn="1"/>
          </p:nvSpPr>
          <p:spPr bwMode="auto">
            <a:xfrm>
              <a:off x="722" y="3950"/>
              <a:ext cx="0" cy="311"/>
            </a:xfrm>
            <a:prstGeom prst="line">
              <a:avLst/>
            </a:prstGeom>
            <a:noFill/>
            <a:ln w="7938" cap="flat">
              <a:solidFill>
                <a:srgbClr val="FFFFF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8"/>
            <p:cNvSpPr>
              <a:spLocks/>
            </p:cNvSpPr>
            <p:nvPr userDrawn="1"/>
          </p:nvSpPr>
          <p:spPr bwMode="auto">
            <a:xfrm>
              <a:off x="329" y="4003"/>
              <a:ext cx="434" cy="193"/>
            </a:xfrm>
            <a:custGeom>
              <a:avLst/>
              <a:gdLst>
                <a:gd name="T0" fmla="*/ 0 w 183"/>
                <a:gd name="T1" fmla="*/ 80 h 80"/>
                <a:gd name="T2" fmla="*/ 69 w 183"/>
                <a:gd name="T3" fmla="*/ 29 h 80"/>
                <a:gd name="T4" fmla="*/ 126 w 183"/>
                <a:gd name="T5" fmla="*/ 0 h 80"/>
                <a:gd name="T6" fmla="*/ 127 w 183"/>
                <a:gd name="T7" fmla="*/ 0 h 80"/>
                <a:gd name="T8" fmla="*/ 63 w 183"/>
                <a:gd name="T9" fmla="*/ 29 h 80"/>
                <a:gd name="T10" fmla="*/ 1 w 183"/>
                <a:gd name="T11" fmla="*/ 80 h 80"/>
                <a:gd name="T12" fmla="*/ 0 w 183"/>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83" h="80">
                  <a:moveTo>
                    <a:pt x="0" y="80"/>
                  </a:moveTo>
                  <a:cubicBezTo>
                    <a:pt x="0" y="80"/>
                    <a:pt x="183" y="64"/>
                    <a:pt x="69" y="29"/>
                  </a:cubicBezTo>
                  <a:cubicBezTo>
                    <a:pt x="85" y="34"/>
                    <a:pt x="5" y="16"/>
                    <a:pt x="126" y="0"/>
                  </a:cubicBezTo>
                  <a:cubicBezTo>
                    <a:pt x="127" y="0"/>
                    <a:pt x="127" y="0"/>
                    <a:pt x="127" y="0"/>
                  </a:cubicBezTo>
                  <a:cubicBezTo>
                    <a:pt x="5" y="16"/>
                    <a:pt x="79" y="34"/>
                    <a:pt x="63" y="29"/>
                  </a:cubicBezTo>
                  <a:cubicBezTo>
                    <a:pt x="177" y="64"/>
                    <a:pt x="1" y="80"/>
                    <a:pt x="1" y="80"/>
                  </a:cubicBezTo>
                  <a:lnTo>
                    <a:pt x="0" y="80"/>
                  </a:lnTo>
                  <a:close/>
                </a:path>
              </a:pathLst>
            </a:custGeom>
            <a:solidFill>
              <a:srgbClr val="01AFF4"/>
            </a:solidFill>
            <a:ln w="3175" cap="flat">
              <a:solidFill>
                <a:srgbClr val="01AF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9"/>
            <p:cNvSpPr>
              <a:spLocks/>
            </p:cNvSpPr>
            <p:nvPr userDrawn="1"/>
          </p:nvSpPr>
          <p:spPr bwMode="auto">
            <a:xfrm>
              <a:off x="258" y="4003"/>
              <a:ext cx="486" cy="178"/>
            </a:xfrm>
            <a:custGeom>
              <a:avLst/>
              <a:gdLst>
                <a:gd name="T0" fmla="*/ 0 w 205"/>
                <a:gd name="T1" fmla="*/ 74 h 74"/>
                <a:gd name="T2" fmla="*/ 94 w 205"/>
                <a:gd name="T3" fmla="*/ 28 h 74"/>
                <a:gd name="T4" fmla="*/ 149 w 205"/>
                <a:gd name="T5" fmla="*/ 0 h 74"/>
                <a:gd name="T6" fmla="*/ 150 w 205"/>
                <a:gd name="T7" fmla="*/ 0 h 74"/>
                <a:gd name="T8" fmla="*/ 88 w 205"/>
                <a:gd name="T9" fmla="*/ 28 h 74"/>
                <a:gd name="T10" fmla="*/ 0 w 205"/>
                <a:gd name="T11" fmla="*/ 74 h 74"/>
              </a:gdLst>
              <a:ahLst/>
              <a:cxnLst>
                <a:cxn ang="0">
                  <a:pos x="T0" y="T1"/>
                </a:cxn>
                <a:cxn ang="0">
                  <a:pos x="T2" y="T3"/>
                </a:cxn>
                <a:cxn ang="0">
                  <a:pos x="T4" y="T5"/>
                </a:cxn>
                <a:cxn ang="0">
                  <a:pos x="T6" y="T7"/>
                </a:cxn>
                <a:cxn ang="0">
                  <a:pos x="T8" y="T9"/>
                </a:cxn>
                <a:cxn ang="0">
                  <a:pos x="T10" y="T11"/>
                </a:cxn>
              </a:cxnLst>
              <a:rect l="0" t="0" r="r" b="b"/>
              <a:pathLst>
                <a:path w="205" h="74">
                  <a:moveTo>
                    <a:pt x="0" y="74"/>
                  </a:moveTo>
                  <a:cubicBezTo>
                    <a:pt x="0" y="74"/>
                    <a:pt x="205" y="62"/>
                    <a:pt x="94" y="28"/>
                  </a:cubicBezTo>
                  <a:cubicBezTo>
                    <a:pt x="109" y="33"/>
                    <a:pt x="31" y="16"/>
                    <a:pt x="149" y="0"/>
                  </a:cubicBezTo>
                  <a:cubicBezTo>
                    <a:pt x="150" y="0"/>
                    <a:pt x="150" y="0"/>
                    <a:pt x="150" y="0"/>
                  </a:cubicBezTo>
                  <a:cubicBezTo>
                    <a:pt x="31" y="16"/>
                    <a:pt x="103" y="33"/>
                    <a:pt x="88" y="28"/>
                  </a:cubicBezTo>
                  <a:cubicBezTo>
                    <a:pt x="199" y="62"/>
                    <a:pt x="0" y="74"/>
                    <a:pt x="0" y="74"/>
                  </a:cubicBezTo>
                  <a:close/>
                </a:path>
              </a:pathLst>
            </a:custGeom>
            <a:solidFill>
              <a:srgbClr val="99CA3D"/>
            </a:solidFill>
            <a:ln w="3175" cap="flat">
              <a:solidFill>
                <a:srgbClr val="99CA3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30"/>
            <p:cNvSpPr>
              <a:spLocks/>
            </p:cNvSpPr>
            <p:nvPr userDrawn="1"/>
          </p:nvSpPr>
          <p:spPr bwMode="auto">
            <a:xfrm>
              <a:off x="253" y="3998"/>
              <a:ext cx="609" cy="183"/>
            </a:xfrm>
            <a:custGeom>
              <a:avLst/>
              <a:gdLst>
                <a:gd name="T0" fmla="*/ 0 w 257"/>
                <a:gd name="T1" fmla="*/ 76 h 76"/>
                <a:gd name="T2" fmla="*/ 97 w 257"/>
                <a:gd name="T3" fmla="*/ 28 h 76"/>
                <a:gd name="T4" fmla="*/ 177 w 257"/>
                <a:gd name="T5" fmla="*/ 0 h 76"/>
                <a:gd name="T6" fmla="*/ 178 w 257"/>
                <a:gd name="T7" fmla="*/ 0 h 76"/>
                <a:gd name="T8" fmla="*/ 88 w 257"/>
                <a:gd name="T9" fmla="*/ 28 h 76"/>
                <a:gd name="T10" fmla="*/ 1 w 257"/>
                <a:gd name="T11" fmla="*/ 76 h 76"/>
                <a:gd name="T12" fmla="*/ 0 w 257"/>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7" h="76">
                  <a:moveTo>
                    <a:pt x="0" y="76"/>
                  </a:moveTo>
                  <a:cubicBezTo>
                    <a:pt x="0" y="76"/>
                    <a:pt x="257" y="61"/>
                    <a:pt x="97" y="28"/>
                  </a:cubicBezTo>
                  <a:cubicBezTo>
                    <a:pt x="119" y="32"/>
                    <a:pt x="7" y="16"/>
                    <a:pt x="177" y="0"/>
                  </a:cubicBezTo>
                  <a:cubicBezTo>
                    <a:pt x="178" y="0"/>
                    <a:pt x="178" y="0"/>
                    <a:pt x="178" y="0"/>
                  </a:cubicBezTo>
                  <a:cubicBezTo>
                    <a:pt x="8" y="15"/>
                    <a:pt x="110" y="32"/>
                    <a:pt x="88" y="28"/>
                  </a:cubicBezTo>
                  <a:cubicBezTo>
                    <a:pt x="248" y="61"/>
                    <a:pt x="1" y="76"/>
                    <a:pt x="1" y="76"/>
                  </a:cubicBezTo>
                  <a:lnTo>
                    <a:pt x="0" y="76"/>
                  </a:lnTo>
                  <a:close/>
                </a:path>
              </a:pathLst>
            </a:custGeom>
            <a:solidFill>
              <a:srgbClr val="E56F0F"/>
            </a:solidFill>
            <a:ln w="3175" cap="flat">
              <a:solidFill>
                <a:srgbClr val="E56F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1"/>
            <p:cNvSpPr>
              <a:spLocks/>
            </p:cNvSpPr>
            <p:nvPr userDrawn="1"/>
          </p:nvSpPr>
          <p:spPr bwMode="auto">
            <a:xfrm>
              <a:off x="542" y="3952"/>
              <a:ext cx="105" cy="106"/>
            </a:xfrm>
            <a:custGeom>
              <a:avLst/>
              <a:gdLst>
                <a:gd name="T0" fmla="*/ 44 w 44"/>
                <a:gd name="T1" fmla="*/ 22 h 44"/>
                <a:gd name="T2" fmla="*/ 44 w 44"/>
                <a:gd name="T3" fmla="*/ 22 h 44"/>
                <a:gd name="T4" fmla="*/ 22 w 44"/>
                <a:gd name="T5" fmla="*/ 0 h 44"/>
                <a:gd name="T6" fmla="*/ 22 w 44"/>
                <a:gd name="T7" fmla="*/ 0 h 44"/>
                <a:gd name="T8" fmla="*/ 22 w 44"/>
                <a:gd name="T9" fmla="*/ 0 h 44"/>
                <a:gd name="T10" fmla="*/ 0 w 44"/>
                <a:gd name="T11" fmla="*/ 22 h 44"/>
                <a:gd name="T12" fmla="*/ 0 w 44"/>
                <a:gd name="T13" fmla="*/ 22 h 44"/>
                <a:gd name="T14" fmla="*/ 0 w 44"/>
                <a:gd name="T15" fmla="*/ 22 h 44"/>
                <a:gd name="T16" fmla="*/ 22 w 44"/>
                <a:gd name="T17" fmla="*/ 44 h 44"/>
                <a:gd name="T18" fmla="*/ 22 w 44"/>
                <a:gd name="T19" fmla="*/ 44 h 44"/>
                <a:gd name="T20" fmla="*/ 22 w 44"/>
                <a:gd name="T21" fmla="*/ 44 h 44"/>
                <a:gd name="T22" fmla="*/ 44 w 44"/>
                <a:gd name="T2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4">
                  <a:moveTo>
                    <a:pt x="44" y="22"/>
                  </a:moveTo>
                  <a:cubicBezTo>
                    <a:pt x="44" y="22"/>
                    <a:pt x="44" y="22"/>
                    <a:pt x="44" y="22"/>
                  </a:cubicBezTo>
                  <a:cubicBezTo>
                    <a:pt x="25" y="22"/>
                    <a:pt x="22" y="19"/>
                    <a:pt x="22" y="0"/>
                  </a:cubicBezTo>
                  <a:cubicBezTo>
                    <a:pt x="22" y="0"/>
                    <a:pt x="22" y="0"/>
                    <a:pt x="22" y="0"/>
                  </a:cubicBezTo>
                  <a:cubicBezTo>
                    <a:pt x="22" y="0"/>
                    <a:pt x="22" y="0"/>
                    <a:pt x="22" y="0"/>
                  </a:cubicBezTo>
                  <a:cubicBezTo>
                    <a:pt x="21" y="19"/>
                    <a:pt x="19" y="22"/>
                    <a:pt x="0" y="22"/>
                  </a:cubicBezTo>
                  <a:cubicBezTo>
                    <a:pt x="0" y="22"/>
                    <a:pt x="0" y="22"/>
                    <a:pt x="0" y="22"/>
                  </a:cubicBezTo>
                  <a:cubicBezTo>
                    <a:pt x="0" y="22"/>
                    <a:pt x="0" y="22"/>
                    <a:pt x="0" y="22"/>
                  </a:cubicBezTo>
                  <a:cubicBezTo>
                    <a:pt x="19" y="23"/>
                    <a:pt x="21" y="25"/>
                    <a:pt x="22" y="44"/>
                  </a:cubicBezTo>
                  <a:cubicBezTo>
                    <a:pt x="22" y="44"/>
                    <a:pt x="22" y="44"/>
                    <a:pt x="22" y="44"/>
                  </a:cubicBezTo>
                  <a:cubicBezTo>
                    <a:pt x="22" y="44"/>
                    <a:pt x="22" y="44"/>
                    <a:pt x="22" y="44"/>
                  </a:cubicBezTo>
                  <a:cubicBezTo>
                    <a:pt x="22" y="25"/>
                    <a:pt x="25" y="23"/>
                    <a:pt x="44" y="22"/>
                  </a:cubicBezTo>
                  <a:close/>
                </a:path>
              </a:pathLst>
            </a:custGeom>
            <a:solidFill>
              <a:srgbClr val="FFFFFF"/>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2"/>
            <p:cNvSpPr>
              <a:spLocks/>
            </p:cNvSpPr>
            <p:nvPr userDrawn="1"/>
          </p:nvSpPr>
          <p:spPr bwMode="auto">
            <a:xfrm>
              <a:off x="431" y="4005"/>
              <a:ext cx="140" cy="143"/>
            </a:xfrm>
            <a:custGeom>
              <a:avLst/>
              <a:gdLst>
                <a:gd name="T0" fmla="*/ 59 w 59"/>
                <a:gd name="T1" fmla="*/ 29 h 59"/>
                <a:gd name="T2" fmla="*/ 59 w 59"/>
                <a:gd name="T3" fmla="*/ 29 h 59"/>
                <a:gd name="T4" fmla="*/ 29 w 59"/>
                <a:gd name="T5" fmla="*/ 0 h 59"/>
                <a:gd name="T6" fmla="*/ 29 w 59"/>
                <a:gd name="T7" fmla="*/ 0 h 59"/>
                <a:gd name="T8" fmla="*/ 29 w 59"/>
                <a:gd name="T9" fmla="*/ 0 h 59"/>
                <a:gd name="T10" fmla="*/ 0 w 59"/>
                <a:gd name="T11" fmla="*/ 29 h 59"/>
                <a:gd name="T12" fmla="*/ 0 w 59"/>
                <a:gd name="T13" fmla="*/ 29 h 59"/>
                <a:gd name="T14" fmla="*/ 0 w 59"/>
                <a:gd name="T15" fmla="*/ 29 h 59"/>
                <a:gd name="T16" fmla="*/ 29 w 59"/>
                <a:gd name="T17" fmla="*/ 59 h 59"/>
                <a:gd name="T18" fmla="*/ 29 w 59"/>
                <a:gd name="T19" fmla="*/ 59 h 59"/>
                <a:gd name="T20" fmla="*/ 29 w 59"/>
                <a:gd name="T21" fmla="*/ 59 h 59"/>
                <a:gd name="T22" fmla="*/ 59 w 59"/>
                <a:gd name="T2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59" y="29"/>
                  </a:moveTo>
                  <a:cubicBezTo>
                    <a:pt x="59" y="29"/>
                    <a:pt x="59" y="29"/>
                    <a:pt x="59" y="29"/>
                  </a:cubicBezTo>
                  <a:cubicBezTo>
                    <a:pt x="33" y="29"/>
                    <a:pt x="30" y="25"/>
                    <a:pt x="29" y="0"/>
                  </a:cubicBezTo>
                  <a:cubicBezTo>
                    <a:pt x="29" y="0"/>
                    <a:pt x="29" y="0"/>
                    <a:pt x="29" y="0"/>
                  </a:cubicBezTo>
                  <a:cubicBezTo>
                    <a:pt x="29" y="0"/>
                    <a:pt x="29" y="0"/>
                    <a:pt x="29" y="0"/>
                  </a:cubicBezTo>
                  <a:cubicBezTo>
                    <a:pt x="29" y="25"/>
                    <a:pt x="26" y="29"/>
                    <a:pt x="0" y="29"/>
                  </a:cubicBezTo>
                  <a:cubicBezTo>
                    <a:pt x="0" y="29"/>
                    <a:pt x="0" y="29"/>
                    <a:pt x="0" y="29"/>
                  </a:cubicBezTo>
                  <a:cubicBezTo>
                    <a:pt x="0" y="29"/>
                    <a:pt x="0" y="29"/>
                    <a:pt x="0" y="29"/>
                  </a:cubicBezTo>
                  <a:cubicBezTo>
                    <a:pt x="26" y="30"/>
                    <a:pt x="29" y="33"/>
                    <a:pt x="29" y="59"/>
                  </a:cubicBezTo>
                  <a:cubicBezTo>
                    <a:pt x="29" y="59"/>
                    <a:pt x="29" y="59"/>
                    <a:pt x="29" y="59"/>
                  </a:cubicBezTo>
                  <a:cubicBezTo>
                    <a:pt x="29" y="59"/>
                    <a:pt x="29" y="59"/>
                    <a:pt x="29" y="59"/>
                  </a:cubicBezTo>
                  <a:cubicBezTo>
                    <a:pt x="30" y="33"/>
                    <a:pt x="33" y="30"/>
                    <a:pt x="59" y="29"/>
                  </a:cubicBezTo>
                  <a:close/>
                </a:path>
              </a:pathLst>
            </a:custGeom>
            <a:solidFill>
              <a:srgbClr val="FFFFFF"/>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33"/>
            <p:cNvSpPr>
              <a:spLocks/>
            </p:cNvSpPr>
            <p:nvPr userDrawn="1"/>
          </p:nvSpPr>
          <p:spPr bwMode="auto">
            <a:xfrm>
              <a:off x="303" y="4080"/>
              <a:ext cx="175" cy="176"/>
            </a:xfrm>
            <a:custGeom>
              <a:avLst/>
              <a:gdLst>
                <a:gd name="T0" fmla="*/ 74 w 74"/>
                <a:gd name="T1" fmla="*/ 37 h 73"/>
                <a:gd name="T2" fmla="*/ 74 w 74"/>
                <a:gd name="T3" fmla="*/ 37 h 73"/>
                <a:gd name="T4" fmla="*/ 37 w 74"/>
                <a:gd name="T5" fmla="*/ 0 h 73"/>
                <a:gd name="T6" fmla="*/ 37 w 74"/>
                <a:gd name="T7" fmla="*/ 0 h 73"/>
                <a:gd name="T8" fmla="*/ 37 w 74"/>
                <a:gd name="T9" fmla="*/ 0 h 73"/>
                <a:gd name="T10" fmla="*/ 0 w 74"/>
                <a:gd name="T11" fmla="*/ 37 h 73"/>
                <a:gd name="T12" fmla="*/ 0 w 74"/>
                <a:gd name="T13" fmla="*/ 37 h 73"/>
                <a:gd name="T14" fmla="*/ 0 w 74"/>
                <a:gd name="T15" fmla="*/ 37 h 73"/>
                <a:gd name="T16" fmla="*/ 37 w 74"/>
                <a:gd name="T17" fmla="*/ 73 h 73"/>
                <a:gd name="T18" fmla="*/ 37 w 74"/>
                <a:gd name="T19" fmla="*/ 73 h 73"/>
                <a:gd name="T20" fmla="*/ 37 w 74"/>
                <a:gd name="T21" fmla="*/ 73 h 73"/>
                <a:gd name="T22" fmla="*/ 74 w 74"/>
                <a:gd name="T23"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37"/>
                  </a:moveTo>
                  <a:cubicBezTo>
                    <a:pt x="74" y="37"/>
                    <a:pt x="74" y="37"/>
                    <a:pt x="74" y="37"/>
                  </a:cubicBezTo>
                  <a:cubicBezTo>
                    <a:pt x="42" y="36"/>
                    <a:pt x="37" y="32"/>
                    <a:pt x="37" y="0"/>
                  </a:cubicBezTo>
                  <a:cubicBezTo>
                    <a:pt x="37" y="0"/>
                    <a:pt x="37" y="0"/>
                    <a:pt x="37" y="0"/>
                  </a:cubicBezTo>
                  <a:cubicBezTo>
                    <a:pt x="37" y="0"/>
                    <a:pt x="37" y="0"/>
                    <a:pt x="37" y="0"/>
                  </a:cubicBezTo>
                  <a:cubicBezTo>
                    <a:pt x="36" y="32"/>
                    <a:pt x="32" y="36"/>
                    <a:pt x="0" y="37"/>
                  </a:cubicBezTo>
                  <a:cubicBezTo>
                    <a:pt x="0" y="37"/>
                    <a:pt x="0" y="37"/>
                    <a:pt x="0" y="37"/>
                  </a:cubicBezTo>
                  <a:cubicBezTo>
                    <a:pt x="0" y="37"/>
                    <a:pt x="0" y="37"/>
                    <a:pt x="0" y="37"/>
                  </a:cubicBezTo>
                  <a:cubicBezTo>
                    <a:pt x="32" y="37"/>
                    <a:pt x="36" y="41"/>
                    <a:pt x="37" y="73"/>
                  </a:cubicBezTo>
                  <a:cubicBezTo>
                    <a:pt x="37" y="73"/>
                    <a:pt x="37" y="73"/>
                    <a:pt x="37" y="73"/>
                  </a:cubicBezTo>
                  <a:cubicBezTo>
                    <a:pt x="37" y="73"/>
                    <a:pt x="37" y="73"/>
                    <a:pt x="37" y="73"/>
                  </a:cubicBezTo>
                  <a:cubicBezTo>
                    <a:pt x="37" y="41"/>
                    <a:pt x="42" y="37"/>
                    <a:pt x="74" y="37"/>
                  </a:cubicBezTo>
                  <a:close/>
                </a:path>
              </a:pathLst>
            </a:custGeom>
            <a:solidFill>
              <a:srgbClr val="FFFFFF"/>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11239566" y="6477356"/>
            <a:ext cx="27251" cy="123111"/>
          </a:xfrm>
          <a:prstGeom prst="rect">
            <a:avLst/>
          </a:prstGeom>
          <a:noFill/>
        </p:spPr>
        <p:txBody>
          <a:bodyPr wrap="none" lIns="0" tIns="0" rIns="0" bIns="0" rtlCol="0">
            <a:spAutoFit/>
          </a:bodyPr>
          <a:lstStyle/>
          <a:p>
            <a:pPr algn="r"/>
            <a:r>
              <a:rPr lang="en-US" sz="800" dirty="0" smtClean="0">
                <a:solidFill>
                  <a:schemeClr val="bg1"/>
                </a:solidFill>
                <a:latin typeface="Gill Sans MT" panose="020B0502020104020203" pitchFamily="34" charset="0"/>
              </a:rPr>
              <a:t>|</a:t>
            </a:r>
            <a:endParaRPr lang="en-US" sz="800" dirty="0">
              <a:solidFill>
                <a:schemeClr val="bg1"/>
              </a:solidFill>
              <a:latin typeface="Gill Sans MT" panose="020B0502020104020203" pitchFamily="34" charset="0"/>
            </a:endParaRPr>
          </a:p>
        </p:txBody>
      </p:sp>
      <p:sp>
        <p:nvSpPr>
          <p:cNvPr id="2" name="Title 1"/>
          <p:cNvSpPr>
            <a:spLocks noGrp="1"/>
          </p:cNvSpPr>
          <p:nvPr>
            <p:ph type="title"/>
          </p:nvPr>
        </p:nvSpPr>
        <p:spPr>
          <a:xfrm>
            <a:off x="457200" y="1049324"/>
            <a:ext cx="3543300" cy="1821468"/>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229100" y="1049324"/>
            <a:ext cx="7505700" cy="4991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0712CA3-4B11-4C53-BDFB-6F22B15FE308}" type="slidenum">
              <a:rPr lang="en-US" smtClean="0"/>
              <a:t>‹#›</a:t>
            </a:fld>
            <a:endParaRPr lang="en-US"/>
          </a:p>
        </p:txBody>
      </p:sp>
      <p:cxnSp>
        <p:nvCxnSpPr>
          <p:cNvPr id="7" name="Straight Connector 6"/>
          <p:cNvCxnSpPr/>
          <p:nvPr/>
        </p:nvCxnSpPr>
        <p:spPr>
          <a:xfrm>
            <a:off x="4229100" y="921363"/>
            <a:ext cx="7505700" cy="0"/>
          </a:xfrm>
          <a:prstGeom prst="line">
            <a:avLst/>
          </a:prstGeom>
          <a:ln w="12700">
            <a:solidFill>
              <a:schemeClr val="bg1">
                <a:lumMod val="85000"/>
              </a:schemeClr>
            </a:solidFill>
            <a:bevel/>
          </a:ln>
        </p:spPr>
        <p:style>
          <a:lnRef idx="1">
            <a:schemeClr val="accent1"/>
          </a:lnRef>
          <a:fillRef idx="0">
            <a:schemeClr val="accent1"/>
          </a:fillRef>
          <a:effectRef idx="0">
            <a:schemeClr val="accent1"/>
          </a:effectRef>
          <a:fontRef idx="minor">
            <a:schemeClr val="tx1"/>
          </a:fontRef>
        </p:style>
      </p:cxnSp>
      <p:sp>
        <p:nvSpPr>
          <p:cNvPr id="29" name="Content Placeholder 2"/>
          <p:cNvSpPr>
            <a:spLocks noGrp="1"/>
          </p:cNvSpPr>
          <p:nvPr>
            <p:ph idx="13"/>
          </p:nvPr>
        </p:nvSpPr>
        <p:spPr>
          <a:xfrm>
            <a:off x="465166" y="3045417"/>
            <a:ext cx="3535334" cy="29950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Box 29"/>
          <p:cNvSpPr txBox="1"/>
          <p:nvPr/>
        </p:nvSpPr>
        <p:spPr>
          <a:xfrm>
            <a:off x="459060" y="436563"/>
            <a:ext cx="2343150" cy="215900"/>
          </a:xfrm>
          <a:prstGeom prst="rect">
            <a:avLst/>
          </a:prstGeom>
          <a:noFill/>
        </p:spPr>
        <p:txBody>
          <a:bodyPr wrap="none">
            <a:spAutoFit/>
          </a:bodyPr>
          <a:lstStyle/>
          <a:p>
            <a:pPr fontAlgn="auto">
              <a:spcBef>
                <a:spcPts val="0"/>
              </a:spcBef>
              <a:spcAft>
                <a:spcPts val="0"/>
              </a:spcAft>
              <a:defRPr/>
            </a:pPr>
            <a:r>
              <a:rPr lang="en-US" sz="800" dirty="0">
                <a:solidFill>
                  <a:schemeClr val="tx1"/>
                </a:solidFill>
                <a:latin typeface="Arial" pitchFamily="34" charset="0"/>
                <a:cs typeface="Arial" pitchFamily="34" charset="0"/>
              </a:rPr>
              <a:t>National Aeronautics and Space Administration</a:t>
            </a:r>
          </a:p>
        </p:txBody>
      </p:sp>
      <p:cxnSp>
        <p:nvCxnSpPr>
          <p:cNvPr id="31" name="Straight Connector 30"/>
          <p:cNvCxnSpPr/>
          <p:nvPr/>
        </p:nvCxnSpPr>
        <p:spPr>
          <a:xfrm>
            <a:off x="457200" y="921363"/>
            <a:ext cx="3543300" cy="0"/>
          </a:xfrm>
          <a:prstGeom prst="line">
            <a:avLst/>
          </a:prstGeom>
          <a:ln w="12700">
            <a:solidFill>
              <a:schemeClr val="bg1">
                <a:lumMod val="8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49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rgbClr val="37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1400" y="294002"/>
            <a:ext cx="604956" cy="502920"/>
          </a:xfrm>
          <a:prstGeom prst="rect">
            <a:avLst/>
          </a:prstGeom>
        </p:spPr>
      </p:pic>
      <p:sp>
        <p:nvSpPr>
          <p:cNvPr id="2" name="Title 1"/>
          <p:cNvSpPr>
            <a:spLocks noGrp="1"/>
          </p:cNvSpPr>
          <p:nvPr>
            <p:ph type="title"/>
          </p:nvPr>
        </p:nvSpPr>
        <p:spPr>
          <a:xfrm>
            <a:off x="831850" y="1493838"/>
            <a:ext cx="10515600" cy="2852737"/>
          </a:xfrm>
        </p:spPr>
        <p:txBody>
          <a:bodyPr anchor="b">
            <a:normAutofit/>
          </a:bodyPr>
          <a:lstStyle>
            <a:lvl1pPr>
              <a:defRPr sz="48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673600"/>
            <a:ext cx="10515600" cy="14160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12CA3-4B11-4C53-BDFB-6F22B15FE308}" type="slidenum">
              <a:rPr lang="en-US" smtClean="0"/>
              <a:t>‹#›</a:t>
            </a:fld>
            <a:endParaRPr lang="en-US"/>
          </a:p>
        </p:txBody>
      </p:sp>
      <p:sp>
        <p:nvSpPr>
          <p:cNvPr id="8" name="TextBox 7"/>
          <p:cNvSpPr txBox="1"/>
          <p:nvPr/>
        </p:nvSpPr>
        <p:spPr>
          <a:xfrm>
            <a:off x="459060" y="436563"/>
            <a:ext cx="2343150" cy="215900"/>
          </a:xfrm>
          <a:prstGeom prst="rect">
            <a:avLst/>
          </a:prstGeom>
          <a:noFill/>
        </p:spPr>
        <p:txBody>
          <a:bodyPr wrap="none">
            <a:spAutoFit/>
          </a:bodyPr>
          <a:lstStyle/>
          <a:p>
            <a:pPr fontAlgn="auto">
              <a:spcBef>
                <a:spcPts val="0"/>
              </a:spcBef>
              <a:spcAft>
                <a:spcPts val="0"/>
              </a:spcAft>
              <a:defRPr/>
            </a:pPr>
            <a:r>
              <a:rPr lang="en-US" sz="800" dirty="0">
                <a:solidFill>
                  <a:schemeClr val="bg1"/>
                </a:solidFill>
                <a:latin typeface="Arial" pitchFamily="34" charset="0"/>
                <a:cs typeface="Arial" pitchFamily="34" charset="0"/>
              </a:rPr>
              <a:t>National Aeronautics and Space Administration</a:t>
            </a:r>
          </a:p>
        </p:txBody>
      </p:sp>
      <p:pic>
        <p:nvPicPr>
          <p:cNvPr id="10" name="Picture 9" descr="star_cluster_icon_onWhitex150.png"/>
          <p:cNvPicPr>
            <a:picLocks noChangeAspect="1"/>
          </p:cNvPicPr>
          <p:nvPr/>
        </p:nvPicPr>
        <p:blipFill>
          <a:blip r:embed="rId3" cstate="print"/>
          <a:srcRect b="27843"/>
          <a:stretch>
            <a:fillRect/>
          </a:stretch>
        </p:blipFill>
        <p:spPr>
          <a:xfrm>
            <a:off x="9694250" y="4732286"/>
            <a:ext cx="2169997" cy="1178747"/>
          </a:xfrm>
          <a:prstGeom prst="rect">
            <a:avLst/>
          </a:prstGeom>
          <a:noFill/>
          <a:ln>
            <a:noFill/>
          </a:ln>
        </p:spPr>
      </p:pic>
      <p:grpSp>
        <p:nvGrpSpPr>
          <p:cNvPr id="11" name="Group 10"/>
          <p:cNvGrpSpPr/>
          <p:nvPr/>
        </p:nvGrpSpPr>
        <p:grpSpPr>
          <a:xfrm>
            <a:off x="9823699" y="5860233"/>
            <a:ext cx="1911101" cy="367844"/>
            <a:chOff x="9823699" y="5252340"/>
            <a:chExt cx="1911101" cy="367844"/>
          </a:xfrm>
        </p:grpSpPr>
        <p:sp>
          <p:nvSpPr>
            <p:cNvPr id="12" name="TextBox 11"/>
            <p:cNvSpPr txBox="1"/>
            <p:nvPr userDrawn="1"/>
          </p:nvSpPr>
          <p:spPr>
            <a:xfrm>
              <a:off x="9823699" y="5252340"/>
              <a:ext cx="1911101" cy="215444"/>
            </a:xfrm>
            <a:prstGeom prst="rect">
              <a:avLst/>
            </a:prstGeom>
            <a:noFill/>
          </p:spPr>
          <p:txBody>
            <a:bodyPr wrap="none">
              <a:spAutoFit/>
            </a:bodyPr>
            <a:lstStyle/>
            <a:p>
              <a:pPr fontAlgn="auto">
                <a:spcBef>
                  <a:spcPts val="0"/>
                </a:spcBef>
                <a:spcAft>
                  <a:spcPts val="0"/>
                </a:spcAft>
                <a:defRPr/>
              </a:pPr>
              <a:r>
                <a:rPr lang="en-US" sz="800" b="0" dirty="0" smtClean="0">
                  <a:solidFill>
                    <a:schemeClr val="bg1">
                      <a:lumMod val="50000"/>
                    </a:schemeClr>
                  </a:solidFill>
                  <a:latin typeface="Arial" pitchFamily="34" charset="0"/>
                  <a:cs typeface="Arial" pitchFamily="34" charset="0"/>
                </a:rPr>
                <a:t>Office of Human Capital Management</a:t>
              </a:r>
              <a:endParaRPr lang="en-US" sz="800" b="0" dirty="0">
                <a:solidFill>
                  <a:schemeClr val="bg1">
                    <a:lumMod val="50000"/>
                  </a:schemeClr>
                </a:solidFill>
                <a:latin typeface="Arial" pitchFamily="34" charset="0"/>
                <a:cs typeface="Arial" pitchFamily="34" charset="0"/>
              </a:endParaRPr>
            </a:p>
          </p:txBody>
        </p:sp>
        <p:sp>
          <p:nvSpPr>
            <p:cNvPr id="13" name="TextBox 12"/>
            <p:cNvSpPr txBox="1"/>
            <p:nvPr userDrawn="1"/>
          </p:nvSpPr>
          <p:spPr>
            <a:xfrm>
              <a:off x="10151513" y="5404740"/>
              <a:ext cx="1255472" cy="215444"/>
            </a:xfrm>
            <a:prstGeom prst="rect">
              <a:avLst/>
            </a:prstGeom>
            <a:noFill/>
          </p:spPr>
          <p:txBody>
            <a:bodyPr wrap="none">
              <a:spAutoFit/>
            </a:bodyPr>
            <a:lstStyle/>
            <a:p>
              <a:pPr fontAlgn="auto">
                <a:spcBef>
                  <a:spcPts val="0"/>
                </a:spcBef>
                <a:spcAft>
                  <a:spcPts val="0"/>
                </a:spcAft>
                <a:defRPr/>
              </a:pPr>
              <a:r>
                <a:rPr lang="en-US" sz="800" b="1" i="1" dirty="0" smtClean="0">
                  <a:solidFill>
                    <a:schemeClr val="accent2"/>
                  </a:solidFill>
                  <a:latin typeface="Arial" pitchFamily="34" charset="0"/>
                  <a:cs typeface="Arial" pitchFamily="34" charset="0"/>
                </a:rPr>
                <a:t>Live. </a:t>
              </a:r>
              <a:r>
                <a:rPr lang="en-US" sz="800" b="1" i="1" dirty="0" smtClean="0">
                  <a:solidFill>
                    <a:srgbClr val="37ACE2"/>
                  </a:solidFill>
                  <a:latin typeface="Arial" pitchFamily="34" charset="0"/>
                  <a:cs typeface="Arial" pitchFamily="34" charset="0"/>
                </a:rPr>
                <a:t>Thrive.</a:t>
              </a:r>
              <a:r>
                <a:rPr lang="en-US" sz="800" b="1" i="1" dirty="0" smtClean="0">
                  <a:solidFill>
                    <a:schemeClr val="accent5"/>
                  </a:solidFill>
                  <a:latin typeface="Arial" pitchFamily="34" charset="0"/>
                  <a:cs typeface="Arial" pitchFamily="34" charset="0"/>
                </a:rPr>
                <a:t> </a:t>
              </a:r>
              <a:r>
                <a:rPr lang="en-US" sz="800" b="1" i="1" dirty="0" smtClean="0">
                  <a:solidFill>
                    <a:schemeClr val="accent6"/>
                  </a:solidFill>
                  <a:latin typeface="Arial" pitchFamily="34" charset="0"/>
                  <a:cs typeface="Arial" pitchFamily="34" charset="0"/>
                </a:rPr>
                <a:t>Connect.</a:t>
              </a:r>
              <a:endParaRPr lang="en-US" sz="800" b="1" i="1" dirty="0">
                <a:solidFill>
                  <a:schemeClr val="accent6"/>
                </a:solidFill>
                <a:latin typeface="Arial" pitchFamily="34" charset="0"/>
                <a:cs typeface="Arial" pitchFamily="34" charset="0"/>
              </a:endParaRPr>
            </a:p>
          </p:txBody>
        </p:sp>
      </p:grpSp>
      <p:sp>
        <p:nvSpPr>
          <p:cNvPr id="23" name="TextBox 22"/>
          <p:cNvSpPr txBox="1"/>
          <p:nvPr/>
        </p:nvSpPr>
        <p:spPr>
          <a:xfrm>
            <a:off x="11239566" y="6477356"/>
            <a:ext cx="27251" cy="123111"/>
          </a:xfrm>
          <a:prstGeom prst="rect">
            <a:avLst/>
          </a:prstGeom>
          <a:noFill/>
        </p:spPr>
        <p:txBody>
          <a:bodyPr wrap="none" lIns="0" tIns="0" rIns="0" bIns="0" rtlCol="0">
            <a:spAutoFit/>
          </a:bodyPr>
          <a:lstStyle/>
          <a:p>
            <a:pPr algn="r"/>
            <a:r>
              <a:rPr lang="en-US" sz="800" dirty="0" smtClean="0">
                <a:solidFill>
                  <a:schemeClr val="bg2">
                    <a:lumMod val="75000"/>
                  </a:schemeClr>
                </a:solidFill>
                <a:latin typeface="Gill Sans MT" panose="020B0502020104020203" pitchFamily="34" charset="0"/>
              </a:rPr>
              <a:t>|</a:t>
            </a:r>
            <a:endParaRPr lang="en-US" sz="800" dirty="0">
              <a:solidFill>
                <a:schemeClr val="bg2">
                  <a:lumMod val="75000"/>
                </a:schemeClr>
              </a:solidFill>
              <a:latin typeface="Gill Sans MT" panose="020B0502020104020203" pitchFamily="34" charset="0"/>
            </a:endParaRPr>
          </a:p>
        </p:txBody>
      </p:sp>
    </p:spTree>
    <p:extLst>
      <p:ext uri="{BB962C8B-B14F-4D97-AF65-F5344CB8AC3E}">
        <p14:creationId xmlns:p14="http://schemas.microsoft.com/office/powerpoint/2010/main" val="2084862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BD16A7-4614-4BA1-B6BF-CD59E69295F0}"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163928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for Photo">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57200" y="874432"/>
            <a:ext cx="7505700" cy="2387600"/>
          </a:xfrm>
        </p:spPr>
        <p:txBody>
          <a:bodyPr anchor="b">
            <a:normAutofit/>
          </a:bodyPr>
          <a:lstStyle>
            <a:lvl1pPr algn="l">
              <a:defRPr sz="540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787963"/>
            <a:ext cx="7505700" cy="1655762"/>
          </a:xfrm>
        </p:spPr>
        <p:txBody>
          <a:bodyPr/>
          <a:lstStyle>
            <a:lvl1pPr marL="0" indent="0" algn="l">
              <a:buNone/>
              <a:defRPr sz="2400">
                <a:solidFill>
                  <a:schemeClr val="bg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E0712CA3-4B11-4C53-BDFB-6F22B15FE308}" type="slidenum">
              <a:rPr lang="en-US" smtClean="0"/>
              <a:t>‹#›</a:t>
            </a:fld>
            <a:endParaRPr lang="en-US"/>
          </a:p>
        </p:txBody>
      </p:sp>
      <p:pic>
        <p:nvPicPr>
          <p:cNvPr id="7" name="Picture 6" descr="star_cluster_icon_onWhitex150.png"/>
          <p:cNvPicPr>
            <a:picLocks noChangeAspect="1"/>
          </p:cNvPicPr>
          <p:nvPr/>
        </p:nvPicPr>
        <p:blipFill>
          <a:blip r:embed="rId3" cstate="print"/>
          <a:srcRect b="27843"/>
          <a:stretch>
            <a:fillRect/>
          </a:stretch>
        </p:blipFill>
        <p:spPr>
          <a:xfrm>
            <a:off x="9694254" y="4956874"/>
            <a:ext cx="2169996" cy="1178747"/>
          </a:xfrm>
          <a:prstGeom prst="rect">
            <a:avLst/>
          </a:prstGeom>
          <a:noFill/>
          <a:ln>
            <a:noFill/>
          </a:ln>
        </p:spPr>
      </p:pic>
      <p:grpSp>
        <p:nvGrpSpPr>
          <p:cNvPr id="10" name="Group 9"/>
          <p:cNvGrpSpPr/>
          <p:nvPr/>
        </p:nvGrpSpPr>
        <p:grpSpPr>
          <a:xfrm>
            <a:off x="9823697" y="6084828"/>
            <a:ext cx="1911101" cy="367844"/>
            <a:chOff x="9823699" y="5252340"/>
            <a:chExt cx="1911101" cy="367844"/>
          </a:xfrm>
        </p:grpSpPr>
        <p:sp>
          <p:nvSpPr>
            <p:cNvPr id="8" name="TextBox 7"/>
            <p:cNvSpPr txBox="1"/>
            <p:nvPr userDrawn="1"/>
          </p:nvSpPr>
          <p:spPr>
            <a:xfrm>
              <a:off x="9823699" y="5252340"/>
              <a:ext cx="1911101" cy="215444"/>
            </a:xfrm>
            <a:prstGeom prst="rect">
              <a:avLst/>
            </a:prstGeom>
            <a:noFill/>
          </p:spPr>
          <p:txBody>
            <a:bodyPr wrap="none">
              <a:spAutoFit/>
            </a:bodyPr>
            <a:lstStyle/>
            <a:p>
              <a:pPr fontAlgn="auto">
                <a:spcBef>
                  <a:spcPts val="0"/>
                </a:spcBef>
                <a:spcAft>
                  <a:spcPts val="0"/>
                </a:spcAft>
                <a:defRPr/>
              </a:pPr>
              <a:r>
                <a:rPr lang="en-US" sz="800" b="0" dirty="0">
                  <a:solidFill>
                    <a:schemeClr val="bg1"/>
                  </a:solidFill>
                  <a:latin typeface="Arial" pitchFamily="34" charset="0"/>
                  <a:cs typeface="Arial" pitchFamily="34" charset="0"/>
                </a:rPr>
                <a:t>Office of Human Capital Management</a:t>
              </a:r>
            </a:p>
          </p:txBody>
        </p:sp>
        <p:sp>
          <p:nvSpPr>
            <p:cNvPr id="9" name="TextBox 8"/>
            <p:cNvSpPr txBox="1"/>
            <p:nvPr userDrawn="1"/>
          </p:nvSpPr>
          <p:spPr>
            <a:xfrm>
              <a:off x="10151512" y="5404740"/>
              <a:ext cx="1255472" cy="215444"/>
            </a:xfrm>
            <a:prstGeom prst="rect">
              <a:avLst/>
            </a:prstGeom>
            <a:noFill/>
          </p:spPr>
          <p:txBody>
            <a:bodyPr wrap="none">
              <a:spAutoFit/>
            </a:bodyPr>
            <a:lstStyle/>
            <a:p>
              <a:pPr fontAlgn="auto">
                <a:spcBef>
                  <a:spcPts val="0"/>
                </a:spcBef>
                <a:spcAft>
                  <a:spcPts val="0"/>
                </a:spcAft>
                <a:defRPr/>
              </a:pPr>
              <a:r>
                <a:rPr lang="en-US" sz="800" b="1" i="1" dirty="0">
                  <a:solidFill>
                    <a:schemeClr val="accent2"/>
                  </a:solidFill>
                  <a:latin typeface="Arial" pitchFamily="34" charset="0"/>
                  <a:cs typeface="Arial" pitchFamily="34" charset="0"/>
                </a:rPr>
                <a:t>Live. </a:t>
              </a:r>
              <a:r>
                <a:rPr lang="en-US" sz="800" b="1" i="1" dirty="0">
                  <a:solidFill>
                    <a:srgbClr val="37ACE2"/>
                  </a:solidFill>
                  <a:latin typeface="Arial" pitchFamily="34" charset="0"/>
                  <a:cs typeface="Arial" pitchFamily="34" charset="0"/>
                </a:rPr>
                <a:t>Thrive.</a:t>
              </a:r>
              <a:r>
                <a:rPr lang="en-US" sz="800" b="1" i="1" dirty="0">
                  <a:solidFill>
                    <a:schemeClr val="accent5"/>
                  </a:solidFill>
                  <a:latin typeface="Arial" pitchFamily="34" charset="0"/>
                  <a:cs typeface="Arial" pitchFamily="34" charset="0"/>
                </a:rPr>
                <a:t> </a:t>
              </a:r>
              <a:r>
                <a:rPr lang="en-US" sz="800" b="1" i="1" dirty="0">
                  <a:solidFill>
                    <a:schemeClr val="accent6"/>
                  </a:solidFill>
                  <a:latin typeface="Arial" pitchFamily="34" charset="0"/>
                  <a:cs typeface="Arial" pitchFamily="34" charset="0"/>
                </a:rPr>
                <a:t>Connect.</a:t>
              </a:r>
            </a:p>
          </p:txBody>
        </p:sp>
      </p:grpSp>
      <p:pic>
        <p:nvPicPr>
          <p:cNvPr id="12" name="Picture 8" descr="NASA-insignia2Color-transp.png"/>
          <p:cNvPicPr>
            <a:picLocks noChangeAspect="1"/>
          </p:cNvPicPr>
          <p:nvPr/>
        </p:nvPicPr>
        <p:blipFill>
          <a:blip r:embed="rId4" cstate="print"/>
          <a:srcRect/>
          <a:stretch>
            <a:fillRect/>
          </a:stretch>
        </p:blipFill>
        <p:spPr bwMode="auto">
          <a:xfrm>
            <a:off x="11125200" y="257177"/>
            <a:ext cx="609600" cy="504825"/>
          </a:xfrm>
          <a:prstGeom prst="rect">
            <a:avLst/>
          </a:prstGeom>
          <a:noFill/>
          <a:ln w="9525">
            <a:noFill/>
            <a:miter lim="800000"/>
            <a:headEnd/>
            <a:tailEnd/>
          </a:ln>
        </p:spPr>
      </p:pic>
      <p:sp>
        <p:nvSpPr>
          <p:cNvPr id="13" name="TextBox 12"/>
          <p:cNvSpPr txBox="1"/>
          <p:nvPr/>
        </p:nvSpPr>
        <p:spPr>
          <a:xfrm>
            <a:off x="393700" y="423865"/>
            <a:ext cx="2342308" cy="215444"/>
          </a:xfrm>
          <a:prstGeom prst="rect">
            <a:avLst/>
          </a:prstGeom>
          <a:noFill/>
        </p:spPr>
        <p:txBody>
          <a:bodyPr wrap="none">
            <a:spAutoFit/>
          </a:bodyPr>
          <a:lstStyle/>
          <a:p>
            <a:pPr fontAlgn="auto">
              <a:spcBef>
                <a:spcPts val="0"/>
              </a:spcBef>
              <a:spcAft>
                <a:spcPts val="0"/>
              </a:spcAft>
              <a:defRPr/>
            </a:pPr>
            <a:r>
              <a:rPr lang="en-US" sz="800" dirty="0">
                <a:solidFill>
                  <a:schemeClr val="bg1"/>
                </a:solidFill>
                <a:latin typeface="Arial" pitchFamily="34" charset="0"/>
                <a:cs typeface="Arial" pitchFamily="34" charset="0"/>
              </a:rPr>
              <a:t>National Aeronautics and Space Administration</a:t>
            </a:r>
          </a:p>
        </p:txBody>
      </p:sp>
      <p:cxnSp>
        <p:nvCxnSpPr>
          <p:cNvPr id="18" name="Straight Connector 17"/>
          <p:cNvCxnSpPr/>
          <p:nvPr/>
        </p:nvCxnSpPr>
        <p:spPr>
          <a:xfrm flipH="1">
            <a:off x="2" y="3280320"/>
            <a:ext cx="7962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3704" y="6191251"/>
            <a:ext cx="901209" cy="215444"/>
          </a:xfrm>
          <a:prstGeom prst="rect">
            <a:avLst/>
          </a:prstGeom>
          <a:noFill/>
        </p:spPr>
        <p:txBody>
          <a:bodyPr wrap="none">
            <a:spAutoFit/>
          </a:bodyPr>
          <a:lstStyle/>
          <a:p>
            <a:pPr fontAlgn="auto">
              <a:spcBef>
                <a:spcPts val="0"/>
              </a:spcBef>
              <a:spcAft>
                <a:spcPts val="0"/>
              </a:spcAft>
              <a:defRPr/>
            </a:pPr>
            <a:r>
              <a:rPr lang="en-US" sz="800" b="1" dirty="0">
                <a:solidFill>
                  <a:schemeClr val="bg1"/>
                </a:solidFill>
                <a:latin typeface="Arial" pitchFamily="34" charset="0"/>
                <a:cs typeface="Arial" pitchFamily="34" charset="0"/>
              </a:rPr>
              <a:t>www.nasa.gov</a:t>
            </a:r>
          </a:p>
        </p:txBody>
      </p:sp>
    </p:spTree>
    <p:extLst>
      <p:ext uri="{BB962C8B-B14F-4D97-AF65-F5344CB8AC3E}">
        <p14:creationId xmlns:p14="http://schemas.microsoft.com/office/powerpoint/2010/main" val="3599009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D16A7-4614-4BA1-B6BF-CD59E69295F0}" type="datetimeFigureOut">
              <a:rPr lang="en-US" smtClean="0"/>
              <a:t>7/5/2019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1434400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BD16A7-4614-4BA1-B6BF-CD59E69295F0}" type="datetimeFigureOut">
              <a:rPr lang="en-US" smtClean="0"/>
              <a:t>7/5/2019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38512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16A7-4614-4BA1-B6BF-CD59E69295F0}" type="datetimeFigureOut">
              <a:rPr lang="en-US" smtClean="0"/>
              <a:t>7/5/2019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3967795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D16A7-4614-4BA1-B6BF-CD59E69295F0}"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2398938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D16A7-4614-4BA1-B6BF-CD59E69295F0}"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4041848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3362134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185097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p:nvSpPr>
        <p:spPr bwMode="auto">
          <a:xfrm>
            <a:off x="0" y="6176964"/>
            <a:ext cx="12192000" cy="681037"/>
          </a:xfrm>
          <a:prstGeom prst="rect">
            <a:avLst/>
          </a:prstGeom>
          <a:solidFill>
            <a:srgbClr val="797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1" dirty="0">
              <a:solidFill>
                <a:schemeClr val="bg1"/>
              </a:solidFill>
              <a:latin typeface="Arial" panose="020B0604020202020204" pitchFamily="34" charset="0"/>
              <a:cs typeface="Arial" panose="020B0604020202020204" pitchFamily="34" charset="0"/>
            </a:endParaRPr>
          </a:p>
        </p:txBody>
      </p:sp>
      <p:grpSp>
        <p:nvGrpSpPr>
          <p:cNvPr id="12" name="Group 20"/>
          <p:cNvGrpSpPr>
            <a:grpSpLocks noChangeAspect="1"/>
          </p:cNvGrpSpPr>
          <p:nvPr/>
        </p:nvGrpSpPr>
        <p:grpSpPr bwMode="auto">
          <a:xfrm>
            <a:off x="330204" y="6243635"/>
            <a:ext cx="3262314" cy="550862"/>
            <a:chOff x="208" y="3933"/>
            <a:chExt cx="2055" cy="347"/>
          </a:xfrm>
        </p:grpSpPr>
        <p:sp>
          <p:nvSpPr>
            <p:cNvPr id="13" name="AutoShape 19"/>
            <p:cNvSpPr>
              <a:spLocks noChangeAspect="1" noChangeArrowheads="1" noTextEdit="1"/>
            </p:cNvSpPr>
            <p:nvPr userDrawn="1"/>
          </p:nvSpPr>
          <p:spPr bwMode="auto">
            <a:xfrm>
              <a:off x="208" y="3933"/>
              <a:ext cx="204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a:p>
          </p:txBody>
        </p:sp>
        <p:sp>
          <p:nvSpPr>
            <p:cNvPr id="14" name="Rectangle 21"/>
            <p:cNvSpPr>
              <a:spLocks noChangeArrowheads="1"/>
            </p:cNvSpPr>
            <p:nvPr userDrawn="1"/>
          </p:nvSpPr>
          <p:spPr bwMode="auto">
            <a:xfrm>
              <a:off x="784" y="4001"/>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22"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Arial" panose="020B0604020202020204" pitchFamily="34" charset="0"/>
                </a:rPr>
                <a:t>O</a:t>
              </a:r>
              <a:endParaRPr kumimoji="0" lang="en-US" altLang="en-US" sz="1801" b="0" i="0" u="none" strike="noStrike" cap="none" normalizeH="0" baseline="0">
                <a:ln>
                  <a:noFill/>
                </a:ln>
                <a:solidFill>
                  <a:schemeClr val="tx1"/>
                </a:solidFill>
                <a:effectLst/>
                <a:latin typeface="Arial" panose="020B0604020202020204" pitchFamily="34" charset="0"/>
              </a:endParaRPr>
            </a:p>
          </p:txBody>
        </p:sp>
        <p:sp>
          <p:nvSpPr>
            <p:cNvPr id="15" name="Rectangle 22"/>
            <p:cNvSpPr>
              <a:spLocks noChangeArrowheads="1"/>
            </p:cNvSpPr>
            <p:nvPr userDrawn="1"/>
          </p:nvSpPr>
          <p:spPr bwMode="auto">
            <a:xfrm>
              <a:off x="850" y="4001"/>
              <a:ext cx="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22"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Arial" panose="020B0604020202020204" pitchFamily="34" charset="0"/>
                </a:rPr>
                <a:t>f</a:t>
              </a:r>
              <a:endParaRPr kumimoji="0" lang="en-US" altLang="en-US" sz="1801" b="0" i="0" u="none" strike="noStrike" cap="none" normalizeH="0" baseline="0">
                <a:ln>
                  <a:noFill/>
                </a:ln>
                <a:solidFill>
                  <a:schemeClr val="tx1"/>
                </a:solidFill>
                <a:effectLst/>
                <a:latin typeface="Arial" panose="020B0604020202020204" pitchFamily="34" charset="0"/>
              </a:endParaRPr>
            </a:p>
          </p:txBody>
        </p:sp>
        <p:sp>
          <p:nvSpPr>
            <p:cNvPr id="16" name="Rectangle 23"/>
            <p:cNvSpPr>
              <a:spLocks noChangeArrowheads="1"/>
            </p:cNvSpPr>
            <p:nvPr userDrawn="1"/>
          </p:nvSpPr>
          <p:spPr bwMode="auto">
            <a:xfrm>
              <a:off x="872" y="4001"/>
              <a:ext cx="139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22"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Arial" panose="020B0604020202020204" pitchFamily="34" charset="0"/>
                </a:rPr>
                <a:t>fice of Human Capital Management</a:t>
              </a:r>
              <a:endParaRPr kumimoji="0" lang="en-US" altLang="en-US" sz="1801" b="0" i="0" u="none" strike="noStrike" cap="none" normalizeH="0" baseline="0">
                <a:ln>
                  <a:noFill/>
                </a:ln>
                <a:solidFill>
                  <a:schemeClr val="tx1"/>
                </a:solidFill>
                <a:effectLst/>
                <a:latin typeface="Arial" panose="020B0604020202020204" pitchFamily="34" charset="0"/>
              </a:endParaRPr>
            </a:p>
          </p:txBody>
        </p:sp>
        <p:sp>
          <p:nvSpPr>
            <p:cNvPr id="17" name="Rectangle 24"/>
            <p:cNvSpPr>
              <a:spLocks noChangeArrowheads="1"/>
            </p:cNvSpPr>
            <p:nvPr userDrawn="1"/>
          </p:nvSpPr>
          <p:spPr bwMode="auto">
            <a:xfrm>
              <a:off x="784" y="4107"/>
              <a:ext cx="2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22"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FFBF00"/>
                  </a:solidFill>
                  <a:effectLst/>
                  <a:latin typeface="Arial" panose="020B0604020202020204" pitchFamily="34" charset="0"/>
                </a:rPr>
                <a:t>Live.</a:t>
              </a:r>
              <a:endParaRPr kumimoji="0" lang="en-US" altLang="en-US" sz="1801" b="0" i="0" u="none" strike="noStrike" cap="none" normalizeH="0" baseline="0">
                <a:ln>
                  <a:noFill/>
                </a:ln>
                <a:solidFill>
                  <a:schemeClr val="tx1"/>
                </a:solidFill>
                <a:effectLst/>
                <a:latin typeface="Arial" panose="020B0604020202020204" pitchFamily="34" charset="0"/>
              </a:endParaRPr>
            </a:p>
          </p:txBody>
        </p:sp>
        <p:sp>
          <p:nvSpPr>
            <p:cNvPr id="18" name="Rectangle 25"/>
            <p:cNvSpPr>
              <a:spLocks noChangeArrowheads="1"/>
            </p:cNvSpPr>
            <p:nvPr userDrawn="1"/>
          </p:nvSpPr>
          <p:spPr bwMode="auto">
            <a:xfrm>
              <a:off x="1038" y="4107"/>
              <a:ext cx="3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22"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7DFF00"/>
                  </a:solidFill>
                  <a:effectLst/>
                  <a:latin typeface="Arial" panose="020B0604020202020204" pitchFamily="34" charset="0"/>
                </a:rPr>
                <a:t>Thrive.</a:t>
              </a:r>
              <a:endParaRPr kumimoji="0" lang="en-US" altLang="en-US" sz="1801" b="0" i="0" u="none" strike="noStrike" cap="none" normalizeH="0" baseline="0">
                <a:ln>
                  <a:noFill/>
                </a:ln>
                <a:solidFill>
                  <a:schemeClr val="tx1"/>
                </a:solidFill>
                <a:effectLst/>
                <a:latin typeface="Arial" panose="020B0604020202020204" pitchFamily="34" charset="0"/>
              </a:endParaRPr>
            </a:p>
          </p:txBody>
        </p:sp>
        <p:sp>
          <p:nvSpPr>
            <p:cNvPr id="19" name="Rectangle 26"/>
            <p:cNvSpPr>
              <a:spLocks noChangeArrowheads="1"/>
            </p:cNvSpPr>
            <p:nvPr userDrawn="1"/>
          </p:nvSpPr>
          <p:spPr bwMode="auto">
            <a:xfrm>
              <a:off x="1391" y="4107"/>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22"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FD9FF"/>
                  </a:solidFill>
                  <a:effectLst/>
                  <a:latin typeface="Arial" panose="020B0604020202020204" pitchFamily="34" charset="0"/>
                </a:rPr>
                <a:t>Connect.</a:t>
              </a:r>
              <a:endParaRPr kumimoji="0" lang="en-US" altLang="en-US" sz="1801" b="0" i="0" u="none" strike="noStrike" cap="none" normalizeH="0" baseline="0" dirty="0">
                <a:ln>
                  <a:noFill/>
                </a:ln>
                <a:solidFill>
                  <a:schemeClr val="tx1"/>
                </a:solidFill>
                <a:effectLst/>
                <a:latin typeface="Arial" panose="020B0604020202020204" pitchFamily="34" charset="0"/>
              </a:endParaRPr>
            </a:p>
          </p:txBody>
        </p:sp>
        <p:sp>
          <p:nvSpPr>
            <p:cNvPr id="20" name="Line 27"/>
            <p:cNvSpPr>
              <a:spLocks noChangeShapeType="1"/>
            </p:cNvSpPr>
            <p:nvPr userDrawn="1"/>
          </p:nvSpPr>
          <p:spPr bwMode="auto">
            <a:xfrm>
              <a:off x="722" y="3950"/>
              <a:ext cx="0" cy="311"/>
            </a:xfrm>
            <a:prstGeom prst="line">
              <a:avLst/>
            </a:prstGeom>
            <a:noFill/>
            <a:ln w="793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1"/>
            </a:p>
          </p:txBody>
        </p:sp>
        <p:sp>
          <p:nvSpPr>
            <p:cNvPr id="21" name="Freeform 28"/>
            <p:cNvSpPr>
              <a:spLocks/>
            </p:cNvSpPr>
            <p:nvPr userDrawn="1"/>
          </p:nvSpPr>
          <p:spPr bwMode="auto">
            <a:xfrm>
              <a:off x="329" y="4003"/>
              <a:ext cx="434" cy="193"/>
            </a:xfrm>
            <a:custGeom>
              <a:avLst/>
              <a:gdLst>
                <a:gd name="T0" fmla="*/ 0 w 183"/>
                <a:gd name="T1" fmla="*/ 80 h 80"/>
                <a:gd name="T2" fmla="*/ 69 w 183"/>
                <a:gd name="T3" fmla="*/ 29 h 80"/>
                <a:gd name="T4" fmla="*/ 126 w 183"/>
                <a:gd name="T5" fmla="*/ 0 h 80"/>
                <a:gd name="T6" fmla="*/ 127 w 183"/>
                <a:gd name="T7" fmla="*/ 0 h 80"/>
                <a:gd name="T8" fmla="*/ 63 w 183"/>
                <a:gd name="T9" fmla="*/ 29 h 80"/>
                <a:gd name="T10" fmla="*/ 1 w 183"/>
                <a:gd name="T11" fmla="*/ 80 h 80"/>
                <a:gd name="T12" fmla="*/ 0 w 183"/>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83" h="80">
                  <a:moveTo>
                    <a:pt x="0" y="80"/>
                  </a:moveTo>
                  <a:cubicBezTo>
                    <a:pt x="0" y="80"/>
                    <a:pt x="183" y="64"/>
                    <a:pt x="69" y="29"/>
                  </a:cubicBezTo>
                  <a:cubicBezTo>
                    <a:pt x="85" y="34"/>
                    <a:pt x="5" y="16"/>
                    <a:pt x="126" y="0"/>
                  </a:cubicBezTo>
                  <a:cubicBezTo>
                    <a:pt x="127" y="0"/>
                    <a:pt x="127" y="0"/>
                    <a:pt x="127" y="0"/>
                  </a:cubicBezTo>
                  <a:cubicBezTo>
                    <a:pt x="5" y="16"/>
                    <a:pt x="79" y="34"/>
                    <a:pt x="63" y="29"/>
                  </a:cubicBezTo>
                  <a:cubicBezTo>
                    <a:pt x="177" y="64"/>
                    <a:pt x="1" y="80"/>
                    <a:pt x="1" y="80"/>
                  </a:cubicBezTo>
                  <a:lnTo>
                    <a:pt x="0" y="80"/>
                  </a:lnTo>
                  <a:close/>
                </a:path>
              </a:pathLst>
            </a:custGeom>
            <a:solidFill>
              <a:srgbClr val="01AFF4"/>
            </a:solidFill>
            <a:ln w="3175" cap="flat">
              <a:solidFill>
                <a:srgbClr val="01AF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1"/>
            </a:p>
          </p:txBody>
        </p:sp>
        <p:sp>
          <p:nvSpPr>
            <p:cNvPr id="22" name="Freeform 29"/>
            <p:cNvSpPr>
              <a:spLocks/>
            </p:cNvSpPr>
            <p:nvPr userDrawn="1"/>
          </p:nvSpPr>
          <p:spPr bwMode="auto">
            <a:xfrm>
              <a:off x="258" y="4003"/>
              <a:ext cx="486" cy="178"/>
            </a:xfrm>
            <a:custGeom>
              <a:avLst/>
              <a:gdLst>
                <a:gd name="T0" fmla="*/ 0 w 205"/>
                <a:gd name="T1" fmla="*/ 74 h 74"/>
                <a:gd name="T2" fmla="*/ 94 w 205"/>
                <a:gd name="T3" fmla="*/ 28 h 74"/>
                <a:gd name="T4" fmla="*/ 149 w 205"/>
                <a:gd name="T5" fmla="*/ 0 h 74"/>
                <a:gd name="T6" fmla="*/ 150 w 205"/>
                <a:gd name="T7" fmla="*/ 0 h 74"/>
                <a:gd name="T8" fmla="*/ 88 w 205"/>
                <a:gd name="T9" fmla="*/ 28 h 74"/>
                <a:gd name="T10" fmla="*/ 0 w 205"/>
                <a:gd name="T11" fmla="*/ 74 h 74"/>
              </a:gdLst>
              <a:ahLst/>
              <a:cxnLst>
                <a:cxn ang="0">
                  <a:pos x="T0" y="T1"/>
                </a:cxn>
                <a:cxn ang="0">
                  <a:pos x="T2" y="T3"/>
                </a:cxn>
                <a:cxn ang="0">
                  <a:pos x="T4" y="T5"/>
                </a:cxn>
                <a:cxn ang="0">
                  <a:pos x="T6" y="T7"/>
                </a:cxn>
                <a:cxn ang="0">
                  <a:pos x="T8" y="T9"/>
                </a:cxn>
                <a:cxn ang="0">
                  <a:pos x="T10" y="T11"/>
                </a:cxn>
              </a:cxnLst>
              <a:rect l="0" t="0" r="r" b="b"/>
              <a:pathLst>
                <a:path w="205" h="74">
                  <a:moveTo>
                    <a:pt x="0" y="74"/>
                  </a:moveTo>
                  <a:cubicBezTo>
                    <a:pt x="0" y="74"/>
                    <a:pt x="205" y="62"/>
                    <a:pt x="94" y="28"/>
                  </a:cubicBezTo>
                  <a:cubicBezTo>
                    <a:pt x="109" y="33"/>
                    <a:pt x="31" y="16"/>
                    <a:pt x="149" y="0"/>
                  </a:cubicBezTo>
                  <a:cubicBezTo>
                    <a:pt x="150" y="0"/>
                    <a:pt x="150" y="0"/>
                    <a:pt x="150" y="0"/>
                  </a:cubicBezTo>
                  <a:cubicBezTo>
                    <a:pt x="31" y="16"/>
                    <a:pt x="103" y="33"/>
                    <a:pt x="88" y="28"/>
                  </a:cubicBezTo>
                  <a:cubicBezTo>
                    <a:pt x="199" y="62"/>
                    <a:pt x="0" y="74"/>
                    <a:pt x="0" y="74"/>
                  </a:cubicBezTo>
                  <a:close/>
                </a:path>
              </a:pathLst>
            </a:custGeom>
            <a:solidFill>
              <a:srgbClr val="99CA3D"/>
            </a:solidFill>
            <a:ln w="3175" cap="flat">
              <a:solidFill>
                <a:srgbClr val="99CA3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1"/>
            </a:p>
          </p:txBody>
        </p:sp>
        <p:sp>
          <p:nvSpPr>
            <p:cNvPr id="23" name="Freeform 30"/>
            <p:cNvSpPr>
              <a:spLocks/>
            </p:cNvSpPr>
            <p:nvPr userDrawn="1"/>
          </p:nvSpPr>
          <p:spPr bwMode="auto">
            <a:xfrm>
              <a:off x="253" y="3998"/>
              <a:ext cx="609" cy="183"/>
            </a:xfrm>
            <a:custGeom>
              <a:avLst/>
              <a:gdLst>
                <a:gd name="T0" fmla="*/ 0 w 257"/>
                <a:gd name="T1" fmla="*/ 76 h 76"/>
                <a:gd name="T2" fmla="*/ 97 w 257"/>
                <a:gd name="T3" fmla="*/ 28 h 76"/>
                <a:gd name="T4" fmla="*/ 177 w 257"/>
                <a:gd name="T5" fmla="*/ 0 h 76"/>
                <a:gd name="T6" fmla="*/ 178 w 257"/>
                <a:gd name="T7" fmla="*/ 0 h 76"/>
                <a:gd name="T8" fmla="*/ 88 w 257"/>
                <a:gd name="T9" fmla="*/ 28 h 76"/>
                <a:gd name="T10" fmla="*/ 1 w 257"/>
                <a:gd name="T11" fmla="*/ 76 h 76"/>
                <a:gd name="T12" fmla="*/ 0 w 257"/>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7" h="76">
                  <a:moveTo>
                    <a:pt x="0" y="76"/>
                  </a:moveTo>
                  <a:cubicBezTo>
                    <a:pt x="0" y="76"/>
                    <a:pt x="257" y="61"/>
                    <a:pt x="97" y="28"/>
                  </a:cubicBezTo>
                  <a:cubicBezTo>
                    <a:pt x="119" y="32"/>
                    <a:pt x="7" y="16"/>
                    <a:pt x="177" y="0"/>
                  </a:cubicBezTo>
                  <a:cubicBezTo>
                    <a:pt x="178" y="0"/>
                    <a:pt x="178" y="0"/>
                    <a:pt x="178" y="0"/>
                  </a:cubicBezTo>
                  <a:cubicBezTo>
                    <a:pt x="8" y="15"/>
                    <a:pt x="110" y="32"/>
                    <a:pt x="88" y="28"/>
                  </a:cubicBezTo>
                  <a:cubicBezTo>
                    <a:pt x="248" y="61"/>
                    <a:pt x="1" y="76"/>
                    <a:pt x="1" y="76"/>
                  </a:cubicBezTo>
                  <a:lnTo>
                    <a:pt x="0" y="76"/>
                  </a:lnTo>
                  <a:close/>
                </a:path>
              </a:pathLst>
            </a:custGeom>
            <a:solidFill>
              <a:srgbClr val="E56F0F"/>
            </a:solidFill>
            <a:ln w="3175" cap="flat">
              <a:solidFill>
                <a:srgbClr val="E56F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1"/>
            </a:p>
          </p:txBody>
        </p:sp>
        <p:sp>
          <p:nvSpPr>
            <p:cNvPr id="24" name="Freeform 31"/>
            <p:cNvSpPr>
              <a:spLocks/>
            </p:cNvSpPr>
            <p:nvPr userDrawn="1"/>
          </p:nvSpPr>
          <p:spPr bwMode="auto">
            <a:xfrm>
              <a:off x="542" y="3952"/>
              <a:ext cx="105" cy="106"/>
            </a:xfrm>
            <a:custGeom>
              <a:avLst/>
              <a:gdLst>
                <a:gd name="T0" fmla="*/ 44 w 44"/>
                <a:gd name="T1" fmla="*/ 22 h 44"/>
                <a:gd name="T2" fmla="*/ 44 w 44"/>
                <a:gd name="T3" fmla="*/ 22 h 44"/>
                <a:gd name="T4" fmla="*/ 22 w 44"/>
                <a:gd name="T5" fmla="*/ 0 h 44"/>
                <a:gd name="T6" fmla="*/ 22 w 44"/>
                <a:gd name="T7" fmla="*/ 0 h 44"/>
                <a:gd name="T8" fmla="*/ 22 w 44"/>
                <a:gd name="T9" fmla="*/ 0 h 44"/>
                <a:gd name="T10" fmla="*/ 0 w 44"/>
                <a:gd name="T11" fmla="*/ 22 h 44"/>
                <a:gd name="T12" fmla="*/ 0 w 44"/>
                <a:gd name="T13" fmla="*/ 22 h 44"/>
                <a:gd name="T14" fmla="*/ 0 w 44"/>
                <a:gd name="T15" fmla="*/ 22 h 44"/>
                <a:gd name="T16" fmla="*/ 22 w 44"/>
                <a:gd name="T17" fmla="*/ 44 h 44"/>
                <a:gd name="T18" fmla="*/ 22 w 44"/>
                <a:gd name="T19" fmla="*/ 44 h 44"/>
                <a:gd name="T20" fmla="*/ 22 w 44"/>
                <a:gd name="T21" fmla="*/ 44 h 44"/>
                <a:gd name="T22" fmla="*/ 44 w 44"/>
                <a:gd name="T2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4">
                  <a:moveTo>
                    <a:pt x="44" y="22"/>
                  </a:moveTo>
                  <a:cubicBezTo>
                    <a:pt x="44" y="22"/>
                    <a:pt x="44" y="22"/>
                    <a:pt x="44" y="22"/>
                  </a:cubicBezTo>
                  <a:cubicBezTo>
                    <a:pt x="25" y="22"/>
                    <a:pt x="22" y="19"/>
                    <a:pt x="22" y="0"/>
                  </a:cubicBezTo>
                  <a:cubicBezTo>
                    <a:pt x="22" y="0"/>
                    <a:pt x="22" y="0"/>
                    <a:pt x="22" y="0"/>
                  </a:cubicBezTo>
                  <a:cubicBezTo>
                    <a:pt x="22" y="0"/>
                    <a:pt x="22" y="0"/>
                    <a:pt x="22" y="0"/>
                  </a:cubicBezTo>
                  <a:cubicBezTo>
                    <a:pt x="21" y="19"/>
                    <a:pt x="19" y="22"/>
                    <a:pt x="0" y="22"/>
                  </a:cubicBezTo>
                  <a:cubicBezTo>
                    <a:pt x="0" y="22"/>
                    <a:pt x="0" y="22"/>
                    <a:pt x="0" y="22"/>
                  </a:cubicBezTo>
                  <a:cubicBezTo>
                    <a:pt x="0" y="22"/>
                    <a:pt x="0" y="22"/>
                    <a:pt x="0" y="22"/>
                  </a:cubicBezTo>
                  <a:cubicBezTo>
                    <a:pt x="19" y="23"/>
                    <a:pt x="21" y="25"/>
                    <a:pt x="22" y="44"/>
                  </a:cubicBezTo>
                  <a:cubicBezTo>
                    <a:pt x="22" y="44"/>
                    <a:pt x="22" y="44"/>
                    <a:pt x="22" y="44"/>
                  </a:cubicBezTo>
                  <a:cubicBezTo>
                    <a:pt x="22" y="44"/>
                    <a:pt x="22" y="44"/>
                    <a:pt x="22" y="44"/>
                  </a:cubicBezTo>
                  <a:cubicBezTo>
                    <a:pt x="22" y="25"/>
                    <a:pt x="25" y="23"/>
                    <a:pt x="44" y="22"/>
                  </a:cubicBezTo>
                  <a:close/>
                </a:path>
              </a:pathLst>
            </a:custGeom>
            <a:solidFill>
              <a:srgbClr val="FFFFFF"/>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5" name="Freeform 32"/>
            <p:cNvSpPr>
              <a:spLocks/>
            </p:cNvSpPr>
            <p:nvPr userDrawn="1"/>
          </p:nvSpPr>
          <p:spPr bwMode="auto">
            <a:xfrm>
              <a:off x="431" y="4005"/>
              <a:ext cx="140" cy="143"/>
            </a:xfrm>
            <a:custGeom>
              <a:avLst/>
              <a:gdLst>
                <a:gd name="T0" fmla="*/ 59 w 59"/>
                <a:gd name="T1" fmla="*/ 29 h 59"/>
                <a:gd name="T2" fmla="*/ 59 w 59"/>
                <a:gd name="T3" fmla="*/ 29 h 59"/>
                <a:gd name="T4" fmla="*/ 29 w 59"/>
                <a:gd name="T5" fmla="*/ 0 h 59"/>
                <a:gd name="T6" fmla="*/ 29 w 59"/>
                <a:gd name="T7" fmla="*/ 0 h 59"/>
                <a:gd name="T8" fmla="*/ 29 w 59"/>
                <a:gd name="T9" fmla="*/ 0 h 59"/>
                <a:gd name="T10" fmla="*/ 0 w 59"/>
                <a:gd name="T11" fmla="*/ 29 h 59"/>
                <a:gd name="T12" fmla="*/ 0 w 59"/>
                <a:gd name="T13" fmla="*/ 29 h 59"/>
                <a:gd name="T14" fmla="*/ 0 w 59"/>
                <a:gd name="T15" fmla="*/ 29 h 59"/>
                <a:gd name="T16" fmla="*/ 29 w 59"/>
                <a:gd name="T17" fmla="*/ 59 h 59"/>
                <a:gd name="T18" fmla="*/ 29 w 59"/>
                <a:gd name="T19" fmla="*/ 59 h 59"/>
                <a:gd name="T20" fmla="*/ 29 w 59"/>
                <a:gd name="T21" fmla="*/ 59 h 59"/>
                <a:gd name="T22" fmla="*/ 59 w 59"/>
                <a:gd name="T2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59" y="29"/>
                  </a:moveTo>
                  <a:cubicBezTo>
                    <a:pt x="59" y="29"/>
                    <a:pt x="59" y="29"/>
                    <a:pt x="59" y="29"/>
                  </a:cubicBezTo>
                  <a:cubicBezTo>
                    <a:pt x="33" y="29"/>
                    <a:pt x="30" y="25"/>
                    <a:pt x="29" y="0"/>
                  </a:cubicBezTo>
                  <a:cubicBezTo>
                    <a:pt x="29" y="0"/>
                    <a:pt x="29" y="0"/>
                    <a:pt x="29" y="0"/>
                  </a:cubicBezTo>
                  <a:cubicBezTo>
                    <a:pt x="29" y="0"/>
                    <a:pt x="29" y="0"/>
                    <a:pt x="29" y="0"/>
                  </a:cubicBezTo>
                  <a:cubicBezTo>
                    <a:pt x="29" y="25"/>
                    <a:pt x="26" y="29"/>
                    <a:pt x="0" y="29"/>
                  </a:cubicBezTo>
                  <a:cubicBezTo>
                    <a:pt x="0" y="29"/>
                    <a:pt x="0" y="29"/>
                    <a:pt x="0" y="29"/>
                  </a:cubicBezTo>
                  <a:cubicBezTo>
                    <a:pt x="0" y="29"/>
                    <a:pt x="0" y="29"/>
                    <a:pt x="0" y="29"/>
                  </a:cubicBezTo>
                  <a:cubicBezTo>
                    <a:pt x="26" y="30"/>
                    <a:pt x="29" y="33"/>
                    <a:pt x="29" y="59"/>
                  </a:cubicBezTo>
                  <a:cubicBezTo>
                    <a:pt x="29" y="59"/>
                    <a:pt x="29" y="59"/>
                    <a:pt x="29" y="59"/>
                  </a:cubicBezTo>
                  <a:cubicBezTo>
                    <a:pt x="29" y="59"/>
                    <a:pt x="29" y="59"/>
                    <a:pt x="29" y="59"/>
                  </a:cubicBezTo>
                  <a:cubicBezTo>
                    <a:pt x="30" y="33"/>
                    <a:pt x="33" y="30"/>
                    <a:pt x="59" y="29"/>
                  </a:cubicBezTo>
                  <a:close/>
                </a:path>
              </a:pathLst>
            </a:custGeom>
            <a:solidFill>
              <a:srgbClr val="FFFFFF"/>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6" name="Freeform 33"/>
            <p:cNvSpPr>
              <a:spLocks/>
            </p:cNvSpPr>
            <p:nvPr userDrawn="1"/>
          </p:nvSpPr>
          <p:spPr bwMode="auto">
            <a:xfrm>
              <a:off x="303" y="4080"/>
              <a:ext cx="175" cy="176"/>
            </a:xfrm>
            <a:custGeom>
              <a:avLst/>
              <a:gdLst>
                <a:gd name="T0" fmla="*/ 74 w 74"/>
                <a:gd name="T1" fmla="*/ 37 h 73"/>
                <a:gd name="T2" fmla="*/ 74 w 74"/>
                <a:gd name="T3" fmla="*/ 37 h 73"/>
                <a:gd name="T4" fmla="*/ 37 w 74"/>
                <a:gd name="T5" fmla="*/ 0 h 73"/>
                <a:gd name="T6" fmla="*/ 37 w 74"/>
                <a:gd name="T7" fmla="*/ 0 h 73"/>
                <a:gd name="T8" fmla="*/ 37 w 74"/>
                <a:gd name="T9" fmla="*/ 0 h 73"/>
                <a:gd name="T10" fmla="*/ 0 w 74"/>
                <a:gd name="T11" fmla="*/ 37 h 73"/>
                <a:gd name="T12" fmla="*/ 0 w 74"/>
                <a:gd name="T13" fmla="*/ 37 h 73"/>
                <a:gd name="T14" fmla="*/ 0 w 74"/>
                <a:gd name="T15" fmla="*/ 37 h 73"/>
                <a:gd name="T16" fmla="*/ 37 w 74"/>
                <a:gd name="T17" fmla="*/ 73 h 73"/>
                <a:gd name="T18" fmla="*/ 37 w 74"/>
                <a:gd name="T19" fmla="*/ 73 h 73"/>
                <a:gd name="T20" fmla="*/ 37 w 74"/>
                <a:gd name="T21" fmla="*/ 73 h 73"/>
                <a:gd name="T22" fmla="*/ 74 w 74"/>
                <a:gd name="T23"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37"/>
                  </a:moveTo>
                  <a:cubicBezTo>
                    <a:pt x="74" y="37"/>
                    <a:pt x="74" y="37"/>
                    <a:pt x="74" y="37"/>
                  </a:cubicBezTo>
                  <a:cubicBezTo>
                    <a:pt x="42" y="36"/>
                    <a:pt x="37" y="32"/>
                    <a:pt x="37" y="0"/>
                  </a:cubicBezTo>
                  <a:cubicBezTo>
                    <a:pt x="37" y="0"/>
                    <a:pt x="37" y="0"/>
                    <a:pt x="37" y="0"/>
                  </a:cubicBezTo>
                  <a:cubicBezTo>
                    <a:pt x="37" y="0"/>
                    <a:pt x="37" y="0"/>
                    <a:pt x="37" y="0"/>
                  </a:cubicBezTo>
                  <a:cubicBezTo>
                    <a:pt x="36" y="32"/>
                    <a:pt x="32" y="36"/>
                    <a:pt x="0" y="37"/>
                  </a:cubicBezTo>
                  <a:cubicBezTo>
                    <a:pt x="0" y="37"/>
                    <a:pt x="0" y="37"/>
                    <a:pt x="0" y="37"/>
                  </a:cubicBezTo>
                  <a:cubicBezTo>
                    <a:pt x="0" y="37"/>
                    <a:pt x="0" y="37"/>
                    <a:pt x="0" y="37"/>
                  </a:cubicBezTo>
                  <a:cubicBezTo>
                    <a:pt x="32" y="37"/>
                    <a:pt x="36" y="41"/>
                    <a:pt x="37" y="73"/>
                  </a:cubicBezTo>
                  <a:cubicBezTo>
                    <a:pt x="37" y="73"/>
                    <a:pt x="37" y="73"/>
                    <a:pt x="37" y="73"/>
                  </a:cubicBezTo>
                  <a:cubicBezTo>
                    <a:pt x="37" y="73"/>
                    <a:pt x="37" y="73"/>
                    <a:pt x="37" y="73"/>
                  </a:cubicBezTo>
                  <a:cubicBezTo>
                    <a:pt x="37" y="41"/>
                    <a:pt x="42" y="37"/>
                    <a:pt x="74" y="37"/>
                  </a:cubicBezTo>
                  <a:close/>
                </a:path>
              </a:pathLst>
            </a:custGeom>
            <a:solidFill>
              <a:srgbClr val="FFFFFF"/>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grpSp>
      <p:sp>
        <p:nvSpPr>
          <p:cNvPr id="27" name="TextBox 26"/>
          <p:cNvSpPr txBox="1"/>
          <p:nvPr/>
        </p:nvSpPr>
        <p:spPr>
          <a:xfrm>
            <a:off x="11239569" y="6477357"/>
            <a:ext cx="27251" cy="123111"/>
          </a:xfrm>
          <a:prstGeom prst="rect">
            <a:avLst/>
          </a:prstGeom>
          <a:noFill/>
        </p:spPr>
        <p:txBody>
          <a:bodyPr wrap="none" lIns="0" tIns="0" rIns="0" bIns="0" rtlCol="0">
            <a:spAutoFit/>
          </a:bodyPr>
          <a:lstStyle/>
          <a:p>
            <a:pPr algn="r"/>
            <a:r>
              <a:rPr lang="en-US" sz="800" dirty="0">
                <a:solidFill>
                  <a:schemeClr val="bg1"/>
                </a:solidFill>
                <a:latin typeface="Gill Sans MT" panose="020B0502020104020203" pitchFamily="34" charset="0"/>
              </a:rPr>
              <a:t>|</a:t>
            </a:r>
          </a:p>
        </p:txBody>
      </p:sp>
      <p:sp>
        <p:nvSpPr>
          <p:cNvPr id="2" name="Title 1"/>
          <p:cNvSpPr>
            <a:spLocks noGrp="1"/>
          </p:cNvSpPr>
          <p:nvPr>
            <p:ph type="title"/>
          </p:nvPr>
        </p:nvSpPr>
        <p:spPr>
          <a:xfrm>
            <a:off x="457200" y="365125"/>
            <a:ext cx="10680700" cy="597293"/>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1282701"/>
            <a:ext cx="11277600" cy="4757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0712CA3-4B11-4C53-BDFB-6F22B15FE308}" type="slidenum">
              <a:rPr lang="en-US" smtClean="0"/>
              <a:t>‹#›</a:t>
            </a:fld>
            <a:endParaRPr lang="en-US"/>
          </a:p>
        </p:txBody>
      </p:sp>
      <p:cxnSp>
        <p:nvCxnSpPr>
          <p:cNvPr id="7" name="Straight Connector 6"/>
          <p:cNvCxnSpPr/>
          <p:nvPr/>
        </p:nvCxnSpPr>
        <p:spPr>
          <a:xfrm>
            <a:off x="457200" y="1076718"/>
            <a:ext cx="11277600" cy="0"/>
          </a:xfrm>
          <a:prstGeom prst="line">
            <a:avLst/>
          </a:prstGeom>
          <a:ln w="12700">
            <a:solidFill>
              <a:schemeClr val="bg1">
                <a:lumMod val="8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doc Layout">
    <p:spTree>
      <p:nvGrpSpPr>
        <p:cNvPr id="1" name=""/>
        <p:cNvGrpSpPr/>
        <p:nvPr/>
      </p:nvGrpSpPr>
      <p:grpSpPr>
        <a:xfrm>
          <a:off x="0" y="0"/>
          <a:ext cx="0" cy="0"/>
          <a:chOff x="0" y="0"/>
          <a:chExt cx="0" cy="0"/>
        </a:xfrm>
      </p:grpSpPr>
      <p:sp>
        <p:nvSpPr>
          <p:cNvPr id="11" name="Rectangle 10"/>
          <p:cNvSpPr/>
          <p:nvPr/>
        </p:nvSpPr>
        <p:spPr bwMode="auto">
          <a:xfrm>
            <a:off x="0" y="6176964"/>
            <a:ext cx="12192000" cy="681037"/>
          </a:xfrm>
          <a:prstGeom prst="rect">
            <a:avLst/>
          </a:prstGeom>
          <a:solidFill>
            <a:srgbClr val="797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1" dirty="0">
              <a:solidFill>
                <a:schemeClr val="bg1"/>
              </a:solidFill>
              <a:latin typeface="Arial" panose="020B0604020202020204" pitchFamily="34" charset="0"/>
              <a:cs typeface="Arial" panose="020B0604020202020204" pitchFamily="34" charset="0"/>
            </a:endParaRPr>
          </a:p>
        </p:txBody>
      </p:sp>
      <p:grpSp>
        <p:nvGrpSpPr>
          <p:cNvPr id="12" name="Group 20"/>
          <p:cNvGrpSpPr>
            <a:grpSpLocks noChangeAspect="1"/>
          </p:cNvGrpSpPr>
          <p:nvPr/>
        </p:nvGrpSpPr>
        <p:grpSpPr bwMode="auto">
          <a:xfrm>
            <a:off x="330204" y="6243635"/>
            <a:ext cx="3262314" cy="550862"/>
            <a:chOff x="208" y="3933"/>
            <a:chExt cx="2055" cy="347"/>
          </a:xfrm>
        </p:grpSpPr>
        <p:sp>
          <p:nvSpPr>
            <p:cNvPr id="13" name="AutoShape 19"/>
            <p:cNvSpPr>
              <a:spLocks noChangeAspect="1" noChangeArrowheads="1" noTextEdit="1"/>
            </p:cNvSpPr>
            <p:nvPr userDrawn="1"/>
          </p:nvSpPr>
          <p:spPr bwMode="auto">
            <a:xfrm>
              <a:off x="208" y="3933"/>
              <a:ext cx="204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1"/>
            </a:p>
          </p:txBody>
        </p:sp>
        <p:sp>
          <p:nvSpPr>
            <p:cNvPr id="14" name="Rectangle 21"/>
            <p:cNvSpPr>
              <a:spLocks noChangeArrowheads="1"/>
            </p:cNvSpPr>
            <p:nvPr userDrawn="1"/>
          </p:nvSpPr>
          <p:spPr bwMode="auto">
            <a:xfrm>
              <a:off x="784" y="4001"/>
              <a:ext cx="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22"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Arial" panose="020B0604020202020204" pitchFamily="34" charset="0"/>
                </a:rPr>
                <a:t>O</a:t>
              </a:r>
              <a:endParaRPr kumimoji="0" lang="en-US" altLang="en-US" sz="1801" b="0" i="0" u="none" strike="noStrike" cap="none" normalizeH="0" baseline="0">
                <a:ln>
                  <a:noFill/>
                </a:ln>
                <a:solidFill>
                  <a:schemeClr val="tx1"/>
                </a:solidFill>
                <a:effectLst/>
                <a:latin typeface="Arial" panose="020B0604020202020204" pitchFamily="34" charset="0"/>
              </a:endParaRPr>
            </a:p>
          </p:txBody>
        </p:sp>
        <p:sp>
          <p:nvSpPr>
            <p:cNvPr id="15" name="Rectangle 22"/>
            <p:cNvSpPr>
              <a:spLocks noChangeArrowheads="1"/>
            </p:cNvSpPr>
            <p:nvPr userDrawn="1"/>
          </p:nvSpPr>
          <p:spPr bwMode="auto">
            <a:xfrm>
              <a:off x="850" y="4001"/>
              <a:ext cx="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22"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Arial" panose="020B0604020202020204" pitchFamily="34" charset="0"/>
                </a:rPr>
                <a:t>f</a:t>
              </a:r>
              <a:endParaRPr kumimoji="0" lang="en-US" altLang="en-US" sz="1801" b="0" i="0" u="none" strike="noStrike" cap="none" normalizeH="0" baseline="0">
                <a:ln>
                  <a:noFill/>
                </a:ln>
                <a:solidFill>
                  <a:schemeClr val="tx1"/>
                </a:solidFill>
                <a:effectLst/>
                <a:latin typeface="Arial" panose="020B0604020202020204" pitchFamily="34" charset="0"/>
              </a:endParaRPr>
            </a:p>
          </p:txBody>
        </p:sp>
        <p:sp>
          <p:nvSpPr>
            <p:cNvPr id="16" name="Rectangle 23"/>
            <p:cNvSpPr>
              <a:spLocks noChangeArrowheads="1"/>
            </p:cNvSpPr>
            <p:nvPr userDrawn="1"/>
          </p:nvSpPr>
          <p:spPr bwMode="auto">
            <a:xfrm>
              <a:off x="872" y="4001"/>
              <a:ext cx="139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22"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Arial" panose="020B0604020202020204" pitchFamily="34" charset="0"/>
                </a:rPr>
                <a:t>fice of Human Capital Management</a:t>
              </a:r>
              <a:endParaRPr kumimoji="0" lang="en-US" altLang="en-US" sz="1801" b="0" i="0" u="none" strike="noStrike" cap="none" normalizeH="0" baseline="0">
                <a:ln>
                  <a:noFill/>
                </a:ln>
                <a:solidFill>
                  <a:schemeClr val="tx1"/>
                </a:solidFill>
                <a:effectLst/>
                <a:latin typeface="Arial" panose="020B0604020202020204" pitchFamily="34" charset="0"/>
              </a:endParaRPr>
            </a:p>
          </p:txBody>
        </p:sp>
        <p:sp>
          <p:nvSpPr>
            <p:cNvPr id="17" name="Rectangle 24"/>
            <p:cNvSpPr>
              <a:spLocks noChangeArrowheads="1"/>
            </p:cNvSpPr>
            <p:nvPr userDrawn="1"/>
          </p:nvSpPr>
          <p:spPr bwMode="auto">
            <a:xfrm>
              <a:off x="784" y="4107"/>
              <a:ext cx="2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22"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FFBF00"/>
                  </a:solidFill>
                  <a:effectLst/>
                  <a:latin typeface="Arial" panose="020B0604020202020204" pitchFamily="34" charset="0"/>
                </a:rPr>
                <a:t>Live.</a:t>
              </a:r>
              <a:endParaRPr kumimoji="0" lang="en-US" altLang="en-US" sz="1801" b="0" i="0" u="none" strike="noStrike" cap="none" normalizeH="0" baseline="0">
                <a:ln>
                  <a:noFill/>
                </a:ln>
                <a:solidFill>
                  <a:schemeClr val="tx1"/>
                </a:solidFill>
                <a:effectLst/>
                <a:latin typeface="Arial" panose="020B0604020202020204" pitchFamily="34" charset="0"/>
              </a:endParaRPr>
            </a:p>
          </p:txBody>
        </p:sp>
        <p:sp>
          <p:nvSpPr>
            <p:cNvPr id="18" name="Rectangle 25"/>
            <p:cNvSpPr>
              <a:spLocks noChangeArrowheads="1"/>
            </p:cNvSpPr>
            <p:nvPr userDrawn="1"/>
          </p:nvSpPr>
          <p:spPr bwMode="auto">
            <a:xfrm>
              <a:off x="1038" y="4107"/>
              <a:ext cx="3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22"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7DFF00"/>
                  </a:solidFill>
                  <a:effectLst/>
                  <a:latin typeface="Arial" panose="020B0604020202020204" pitchFamily="34" charset="0"/>
                </a:rPr>
                <a:t>Thrive.</a:t>
              </a:r>
              <a:endParaRPr kumimoji="0" lang="en-US" altLang="en-US" sz="1801" b="0" i="0" u="none" strike="noStrike" cap="none" normalizeH="0" baseline="0">
                <a:ln>
                  <a:noFill/>
                </a:ln>
                <a:solidFill>
                  <a:schemeClr val="tx1"/>
                </a:solidFill>
                <a:effectLst/>
                <a:latin typeface="Arial" panose="020B0604020202020204" pitchFamily="34" charset="0"/>
              </a:endParaRPr>
            </a:p>
          </p:txBody>
        </p:sp>
        <p:sp>
          <p:nvSpPr>
            <p:cNvPr id="19" name="Rectangle 26"/>
            <p:cNvSpPr>
              <a:spLocks noChangeArrowheads="1"/>
            </p:cNvSpPr>
            <p:nvPr userDrawn="1"/>
          </p:nvSpPr>
          <p:spPr bwMode="auto">
            <a:xfrm>
              <a:off x="1391" y="4107"/>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22"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FD9FF"/>
                  </a:solidFill>
                  <a:effectLst/>
                  <a:latin typeface="Arial" panose="020B0604020202020204" pitchFamily="34" charset="0"/>
                </a:rPr>
                <a:t>Connect.</a:t>
              </a:r>
              <a:endParaRPr kumimoji="0" lang="en-US" altLang="en-US" sz="1801" b="0" i="0" u="none" strike="noStrike" cap="none" normalizeH="0" baseline="0" dirty="0">
                <a:ln>
                  <a:noFill/>
                </a:ln>
                <a:solidFill>
                  <a:schemeClr val="tx1"/>
                </a:solidFill>
                <a:effectLst/>
                <a:latin typeface="Arial" panose="020B0604020202020204" pitchFamily="34" charset="0"/>
              </a:endParaRPr>
            </a:p>
          </p:txBody>
        </p:sp>
        <p:sp>
          <p:nvSpPr>
            <p:cNvPr id="20" name="Line 27"/>
            <p:cNvSpPr>
              <a:spLocks noChangeShapeType="1"/>
            </p:cNvSpPr>
            <p:nvPr userDrawn="1"/>
          </p:nvSpPr>
          <p:spPr bwMode="auto">
            <a:xfrm>
              <a:off x="722" y="3950"/>
              <a:ext cx="0" cy="311"/>
            </a:xfrm>
            <a:prstGeom prst="line">
              <a:avLst/>
            </a:prstGeom>
            <a:noFill/>
            <a:ln w="793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1"/>
            </a:p>
          </p:txBody>
        </p:sp>
        <p:sp>
          <p:nvSpPr>
            <p:cNvPr id="21" name="Freeform 28"/>
            <p:cNvSpPr>
              <a:spLocks/>
            </p:cNvSpPr>
            <p:nvPr userDrawn="1"/>
          </p:nvSpPr>
          <p:spPr bwMode="auto">
            <a:xfrm>
              <a:off x="329" y="4003"/>
              <a:ext cx="434" cy="193"/>
            </a:xfrm>
            <a:custGeom>
              <a:avLst/>
              <a:gdLst>
                <a:gd name="T0" fmla="*/ 0 w 183"/>
                <a:gd name="T1" fmla="*/ 80 h 80"/>
                <a:gd name="T2" fmla="*/ 69 w 183"/>
                <a:gd name="T3" fmla="*/ 29 h 80"/>
                <a:gd name="T4" fmla="*/ 126 w 183"/>
                <a:gd name="T5" fmla="*/ 0 h 80"/>
                <a:gd name="T6" fmla="*/ 127 w 183"/>
                <a:gd name="T7" fmla="*/ 0 h 80"/>
                <a:gd name="T8" fmla="*/ 63 w 183"/>
                <a:gd name="T9" fmla="*/ 29 h 80"/>
                <a:gd name="T10" fmla="*/ 1 w 183"/>
                <a:gd name="T11" fmla="*/ 80 h 80"/>
                <a:gd name="T12" fmla="*/ 0 w 183"/>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83" h="80">
                  <a:moveTo>
                    <a:pt x="0" y="80"/>
                  </a:moveTo>
                  <a:cubicBezTo>
                    <a:pt x="0" y="80"/>
                    <a:pt x="183" y="64"/>
                    <a:pt x="69" y="29"/>
                  </a:cubicBezTo>
                  <a:cubicBezTo>
                    <a:pt x="85" y="34"/>
                    <a:pt x="5" y="16"/>
                    <a:pt x="126" y="0"/>
                  </a:cubicBezTo>
                  <a:cubicBezTo>
                    <a:pt x="127" y="0"/>
                    <a:pt x="127" y="0"/>
                    <a:pt x="127" y="0"/>
                  </a:cubicBezTo>
                  <a:cubicBezTo>
                    <a:pt x="5" y="16"/>
                    <a:pt x="79" y="34"/>
                    <a:pt x="63" y="29"/>
                  </a:cubicBezTo>
                  <a:cubicBezTo>
                    <a:pt x="177" y="64"/>
                    <a:pt x="1" y="80"/>
                    <a:pt x="1" y="80"/>
                  </a:cubicBezTo>
                  <a:lnTo>
                    <a:pt x="0" y="80"/>
                  </a:lnTo>
                  <a:close/>
                </a:path>
              </a:pathLst>
            </a:custGeom>
            <a:solidFill>
              <a:srgbClr val="01AFF4"/>
            </a:solidFill>
            <a:ln w="3175" cap="flat">
              <a:solidFill>
                <a:srgbClr val="01AF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1"/>
            </a:p>
          </p:txBody>
        </p:sp>
        <p:sp>
          <p:nvSpPr>
            <p:cNvPr id="22" name="Freeform 29"/>
            <p:cNvSpPr>
              <a:spLocks/>
            </p:cNvSpPr>
            <p:nvPr userDrawn="1"/>
          </p:nvSpPr>
          <p:spPr bwMode="auto">
            <a:xfrm>
              <a:off x="258" y="4003"/>
              <a:ext cx="486" cy="178"/>
            </a:xfrm>
            <a:custGeom>
              <a:avLst/>
              <a:gdLst>
                <a:gd name="T0" fmla="*/ 0 w 205"/>
                <a:gd name="T1" fmla="*/ 74 h 74"/>
                <a:gd name="T2" fmla="*/ 94 w 205"/>
                <a:gd name="T3" fmla="*/ 28 h 74"/>
                <a:gd name="T4" fmla="*/ 149 w 205"/>
                <a:gd name="T5" fmla="*/ 0 h 74"/>
                <a:gd name="T6" fmla="*/ 150 w 205"/>
                <a:gd name="T7" fmla="*/ 0 h 74"/>
                <a:gd name="T8" fmla="*/ 88 w 205"/>
                <a:gd name="T9" fmla="*/ 28 h 74"/>
                <a:gd name="T10" fmla="*/ 0 w 205"/>
                <a:gd name="T11" fmla="*/ 74 h 74"/>
              </a:gdLst>
              <a:ahLst/>
              <a:cxnLst>
                <a:cxn ang="0">
                  <a:pos x="T0" y="T1"/>
                </a:cxn>
                <a:cxn ang="0">
                  <a:pos x="T2" y="T3"/>
                </a:cxn>
                <a:cxn ang="0">
                  <a:pos x="T4" y="T5"/>
                </a:cxn>
                <a:cxn ang="0">
                  <a:pos x="T6" y="T7"/>
                </a:cxn>
                <a:cxn ang="0">
                  <a:pos x="T8" y="T9"/>
                </a:cxn>
                <a:cxn ang="0">
                  <a:pos x="T10" y="T11"/>
                </a:cxn>
              </a:cxnLst>
              <a:rect l="0" t="0" r="r" b="b"/>
              <a:pathLst>
                <a:path w="205" h="74">
                  <a:moveTo>
                    <a:pt x="0" y="74"/>
                  </a:moveTo>
                  <a:cubicBezTo>
                    <a:pt x="0" y="74"/>
                    <a:pt x="205" y="62"/>
                    <a:pt x="94" y="28"/>
                  </a:cubicBezTo>
                  <a:cubicBezTo>
                    <a:pt x="109" y="33"/>
                    <a:pt x="31" y="16"/>
                    <a:pt x="149" y="0"/>
                  </a:cubicBezTo>
                  <a:cubicBezTo>
                    <a:pt x="150" y="0"/>
                    <a:pt x="150" y="0"/>
                    <a:pt x="150" y="0"/>
                  </a:cubicBezTo>
                  <a:cubicBezTo>
                    <a:pt x="31" y="16"/>
                    <a:pt x="103" y="33"/>
                    <a:pt x="88" y="28"/>
                  </a:cubicBezTo>
                  <a:cubicBezTo>
                    <a:pt x="199" y="62"/>
                    <a:pt x="0" y="74"/>
                    <a:pt x="0" y="74"/>
                  </a:cubicBezTo>
                  <a:close/>
                </a:path>
              </a:pathLst>
            </a:custGeom>
            <a:solidFill>
              <a:srgbClr val="99CA3D"/>
            </a:solidFill>
            <a:ln w="3175" cap="flat">
              <a:solidFill>
                <a:srgbClr val="99CA3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1"/>
            </a:p>
          </p:txBody>
        </p:sp>
        <p:sp>
          <p:nvSpPr>
            <p:cNvPr id="23" name="Freeform 30"/>
            <p:cNvSpPr>
              <a:spLocks/>
            </p:cNvSpPr>
            <p:nvPr userDrawn="1"/>
          </p:nvSpPr>
          <p:spPr bwMode="auto">
            <a:xfrm>
              <a:off x="253" y="3998"/>
              <a:ext cx="609" cy="183"/>
            </a:xfrm>
            <a:custGeom>
              <a:avLst/>
              <a:gdLst>
                <a:gd name="T0" fmla="*/ 0 w 257"/>
                <a:gd name="T1" fmla="*/ 76 h 76"/>
                <a:gd name="T2" fmla="*/ 97 w 257"/>
                <a:gd name="T3" fmla="*/ 28 h 76"/>
                <a:gd name="T4" fmla="*/ 177 w 257"/>
                <a:gd name="T5" fmla="*/ 0 h 76"/>
                <a:gd name="T6" fmla="*/ 178 w 257"/>
                <a:gd name="T7" fmla="*/ 0 h 76"/>
                <a:gd name="T8" fmla="*/ 88 w 257"/>
                <a:gd name="T9" fmla="*/ 28 h 76"/>
                <a:gd name="T10" fmla="*/ 1 w 257"/>
                <a:gd name="T11" fmla="*/ 76 h 76"/>
                <a:gd name="T12" fmla="*/ 0 w 257"/>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7" h="76">
                  <a:moveTo>
                    <a:pt x="0" y="76"/>
                  </a:moveTo>
                  <a:cubicBezTo>
                    <a:pt x="0" y="76"/>
                    <a:pt x="257" y="61"/>
                    <a:pt x="97" y="28"/>
                  </a:cubicBezTo>
                  <a:cubicBezTo>
                    <a:pt x="119" y="32"/>
                    <a:pt x="7" y="16"/>
                    <a:pt x="177" y="0"/>
                  </a:cubicBezTo>
                  <a:cubicBezTo>
                    <a:pt x="178" y="0"/>
                    <a:pt x="178" y="0"/>
                    <a:pt x="178" y="0"/>
                  </a:cubicBezTo>
                  <a:cubicBezTo>
                    <a:pt x="8" y="15"/>
                    <a:pt x="110" y="32"/>
                    <a:pt x="88" y="28"/>
                  </a:cubicBezTo>
                  <a:cubicBezTo>
                    <a:pt x="248" y="61"/>
                    <a:pt x="1" y="76"/>
                    <a:pt x="1" y="76"/>
                  </a:cubicBezTo>
                  <a:lnTo>
                    <a:pt x="0" y="76"/>
                  </a:lnTo>
                  <a:close/>
                </a:path>
              </a:pathLst>
            </a:custGeom>
            <a:solidFill>
              <a:srgbClr val="E56F0F"/>
            </a:solidFill>
            <a:ln w="3175" cap="flat">
              <a:solidFill>
                <a:srgbClr val="E56F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1"/>
            </a:p>
          </p:txBody>
        </p:sp>
        <p:sp>
          <p:nvSpPr>
            <p:cNvPr id="24" name="Freeform 31"/>
            <p:cNvSpPr>
              <a:spLocks/>
            </p:cNvSpPr>
            <p:nvPr userDrawn="1"/>
          </p:nvSpPr>
          <p:spPr bwMode="auto">
            <a:xfrm>
              <a:off x="542" y="3952"/>
              <a:ext cx="105" cy="106"/>
            </a:xfrm>
            <a:custGeom>
              <a:avLst/>
              <a:gdLst>
                <a:gd name="T0" fmla="*/ 44 w 44"/>
                <a:gd name="T1" fmla="*/ 22 h 44"/>
                <a:gd name="T2" fmla="*/ 44 w 44"/>
                <a:gd name="T3" fmla="*/ 22 h 44"/>
                <a:gd name="T4" fmla="*/ 22 w 44"/>
                <a:gd name="T5" fmla="*/ 0 h 44"/>
                <a:gd name="T6" fmla="*/ 22 w 44"/>
                <a:gd name="T7" fmla="*/ 0 h 44"/>
                <a:gd name="T8" fmla="*/ 22 w 44"/>
                <a:gd name="T9" fmla="*/ 0 h 44"/>
                <a:gd name="T10" fmla="*/ 0 w 44"/>
                <a:gd name="T11" fmla="*/ 22 h 44"/>
                <a:gd name="T12" fmla="*/ 0 w 44"/>
                <a:gd name="T13" fmla="*/ 22 h 44"/>
                <a:gd name="T14" fmla="*/ 0 w 44"/>
                <a:gd name="T15" fmla="*/ 22 h 44"/>
                <a:gd name="T16" fmla="*/ 22 w 44"/>
                <a:gd name="T17" fmla="*/ 44 h 44"/>
                <a:gd name="T18" fmla="*/ 22 w 44"/>
                <a:gd name="T19" fmla="*/ 44 h 44"/>
                <a:gd name="T20" fmla="*/ 22 w 44"/>
                <a:gd name="T21" fmla="*/ 44 h 44"/>
                <a:gd name="T22" fmla="*/ 44 w 44"/>
                <a:gd name="T2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4">
                  <a:moveTo>
                    <a:pt x="44" y="22"/>
                  </a:moveTo>
                  <a:cubicBezTo>
                    <a:pt x="44" y="22"/>
                    <a:pt x="44" y="22"/>
                    <a:pt x="44" y="22"/>
                  </a:cubicBezTo>
                  <a:cubicBezTo>
                    <a:pt x="25" y="22"/>
                    <a:pt x="22" y="19"/>
                    <a:pt x="22" y="0"/>
                  </a:cubicBezTo>
                  <a:cubicBezTo>
                    <a:pt x="22" y="0"/>
                    <a:pt x="22" y="0"/>
                    <a:pt x="22" y="0"/>
                  </a:cubicBezTo>
                  <a:cubicBezTo>
                    <a:pt x="22" y="0"/>
                    <a:pt x="22" y="0"/>
                    <a:pt x="22" y="0"/>
                  </a:cubicBezTo>
                  <a:cubicBezTo>
                    <a:pt x="21" y="19"/>
                    <a:pt x="19" y="22"/>
                    <a:pt x="0" y="22"/>
                  </a:cubicBezTo>
                  <a:cubicBezTo>
                    <a:pt x="0" y="22"/>
                    <a:pt x="0" y="22"/>
                    <a:pt x="0" y="22"/>
                  </a:cubicBezTo>
                  <a:cubicBezTo>
                    <a:pt x="0" y="22"/>
                    <a:pt x="0" y="22"/>
                    <a:pt x="0" y="22"/>
                  </a:cubicBezTo>
                  <a:cubicBezTo>
                    <a:pt x="19" y="23"/>
                    <a:pt x="21" y="25"/>
                    <a:pt x="22" y="44"/>
                  </a:cubicBezTo>
                  <a:cubicBezTo>
                    <a:pt x="22" y="44"/>
                    <a:pt x="22" y="44"/>
                    <a:pt x="22" y="44"/>
                  </a:cubicBezTo>
                  <a:cubicBezTo>
                    <a:pt x="22" y="44"/>
                    <a:pt x="22" y="44"/>
                    <a:pt x="22" y="44"/>
                  </a:cubicBezTo>
                  <a:cubicBezTo>
                    <a:pt x="22" y="25"/>
                    <a:pt x="25" y="23"/>
                    <a:pt x="44" y="22"/>
                  </a:cubicBezTo>
                  <a:close/>
                </a:path>
              </a:pathLst>
            </a:custGeom>
            <a:solidFill>
              <a:srgbClr val="FFFFFF"/>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5" name="Freeform 32"/>
            <p:cNvSpPr>
              <a:spLocks/>
            </p:cNvSpPr>
            <p:nvPr userDrawn="1"/>
          </p:nvSpPr>
          <p:spPr bwMode="auto">
            <a:xfrm>
              <a:off x="431" y="4005"/>
              <a:ext cx="140" cy="143"/>
            </a:xfrm>
            <a:custGeom>
              <a:avLst/>
              <a:gdLst>
                <a:gd name="T0" fmla="*/ 59 w 59"/>
                <a:gd name="T1" fmla="*/ 29 h 59"/>
                <a:gd name="T2" fmla="*/ 59 w 59"/>
                <a:gd name="T3" fmla="*/ 29 h 59"/>
                <a:gd name="T4" fmla="*/ 29 w 59"/>
                <a:gd name="T5" fmla="*/ 0 h 59"/>
                <a:gd name="T6" fmla="*/ 29 w 59"/>
                <a:gd name="T7" fmla="*/ 0 h 59"/>
                <a:gd name="T8" fmla="*/ 29 w 59"/>
                <a:gd name="T9" fmla="*/ 0 h 59"/>
                <a:gd name="T10" fmla="*/ 0 w 59"/>
                <a:gd name="T11" fmla="*/ 29 h 59"/>
                <a:gd name="T12" fmla="*/ 0 w 59"/>
                <a:gd name="T13" fmla="*/ 29 h 59"/>
                <a:gd name="T14" fmla="*/ 0 w 59"/>
                <a:gd name="T15" fmla="*/ 29 h 59"/>
                <a:gd name="T16" fmla="*/ 29 w 59"/>
                <a:gd name="T17" fmla="*/ 59 h 59"/>
                <a:gd name="T18" fmla="*/ 29 w 59"/>
                <a:gd name="T19" fmla="*/ 59 h 59"/>
                <a:gd name="T20" fmla="*/ 29 w 59"/>
                <a:gd name="T21" fmla="*/ 59 h 59"/>
                <a:gd name="T22" fmla="*/ 59 w 59"/>
                <a:gd name="T2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59" y="29"/>
                  </a:moveTo>
                  <a:cubicBezTo>
                    <a:pt x="59" y="29"/>
                    <a:pt x="59" y="29"/>
                    <a:pt x="59" y="29"/>
                  </a:cubicBezTo>
                  <a:cubicBezTo>
                    <a:pt x="33" y="29"/>
                    <a:pt x="30" y="25"/>
                    <a:pt x="29" y="0"/>
                  </a:cubicBezTo>
                  <a:cubicBezTo>
                    <a:pt x="29" y="0"/>
                    <a:pt x="29" y="0"/>
                    <a:pt x="29" y="0"/>
                  </a:cubicBezTo>
                  <a:cubicBezTo>
                    <a:pt x="29" y="0"/>
                    <a:pt x="29" y="0"/>
                    <a:pt x="29" y="0"/>
                  </a:cubicBezTo>
                  <a:cubicBezTo>
                    <a:pt x="29" y="25"/>
                    <a:pt x="26" y="29"/>
                    <a:pt x="0" y="29"/>
                  </a:cubicBezTo>
                  <a:cubicBezTo>
                    <a:pt x="0" y="29"/>
                    <a:pt x="0" y="29"/>
                    <a:pt x="0" y="29"/>
                  </a:cubicBezTo>
                  <a:cubicBezTo>
                    <a:pt x="0" y="29"/>
                    <a:pt x="0" y="29"/>
                    <a:pt x="0" y="29"/>
                  </a:cubicBezTo>
                  <a:cubicBezTo>
                    <a:pt x="26" y="30"/>
                    <a:pt x="29" y="33"/>
                    <a:pt x="29" y="59"/>
                  </a:cubicBezTo>
                  <a:cubicBezTo>
                    <a:pt x="29" y="59"/>
                    <a:pt x="29" y="59"/>
                    <a:pt x="29" y="59"/>
                  </a:cubicBezTo>
                  <a:cubicBezTo>
                    <a:pt x="29" y="59"/>
                    <a:pt x="29" y="59"/>
                    <a:pt x="29" y="59"/>
                  </a:cubicBezTo>
                  <a:cubicBezTo>
                    <a:pt x="30" y="33"/>
                    <a:pt x="33" y="30"/>
                    <a:pt x="59" y="29"/>
                  </a:cubicBezTo>
                  <a:close/>
                </a:path>
              </a:pathLst>
            </a:custGeom>
            <a:solidFill>
              <a:srgbClr val="FFFFFF"/>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6" name="Freeform 33"/>
            <p:cNvSpPr>
              <a:spLocks/>
            </p:cNvSpPr>
            <p:nvPr userDrawn="1"/>
          </p:nvSpPr>
          <p:spPr bwMode="auto">
            <a:xfrm>
              <a:off x="303" y="4080"/>
              <a:ext cx="175" cy="176"/>
            </a:xfrm>
            <a:custGeom>
              <a:avLst/>
              <a:gdLst>
                <a:gd name="T0" fmla="*/ 74 w 74"/>
                <a:gd name="T1" fmla="*/ 37 h 73"/>
                <a:gd name="T2" fmla="*/ 74 w 74"/>
                <a:gd name="T3" fmla="*/ 37 h 73"/>
                <a:gd name="T4" fmla="*/ 37 w 74"/>
                <a:gd name="T5" fmla="*/ 0 h 73"/>
                <a:gd name="T6" fmla="*/ 37 w 74"/>
                <a:gd name="T7" fmla="*/ 0 h 73"/>
                <a:gd name="T8" fmla="*/ 37 w 74"/>
                <a:gd name="T9" fmla="*/ 0 h 73"/>
                <a:gd name="T10" fmla="*/ 0 w 74"/>
                <a:gd name="T11" fmla="*/ 37 h 73"/>
                <a:gd name="T12" fmla="*/ 0 w 74"/>
                <a:gd name="T13" fmla="*/ 37 h 73"/>
                <a:gd name="T14" fmla="*/ 0 w 74"/>
                <a:gd name="T15" fmla="*/ 37 h 73"/>
                <a:gd name="T16" fmla="*/ 37 w 74"/>
                <a:gd name="T17" fmla="*/ 73 h 73"/>
                <a:gd name="T18" fmla="*/ 37 w 74"/>
                <a:gd name="T19" fmla="*/ 73 h 73"/>
                <a:gd name="T20" fmla="*/ 37 w 74"/>
                <a:gd name="T21" fmla="*/ 73 h 73"/>
                <a:gd name="T22" fmla="*/ 74 w 74"/>
                <a:gd name="T23"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37"/>
                  </a:moveTo>
                  <a:cubicBezTo>
                    <a:pt x="74" y="37"/>
                    <a:pt x="74" y="37"/>
                    <a:pt x="74" y="37"/>
                  </a:cubicBezTo>
                  <a:cubicBezTo>
                    <a:pt x="42" y="36"/>
                    <a:pt x="37" y="32"/>
                    <a:pt x="37" y="0"/>
                  </a:cubicBezTo>
                  <a:cubicBezTo>
                    <a:pt x="37" y="0"/>
                    <a:pt x="37" y="0"/>
                    <a:pt x="37" y="0"/>
                  </a:cubicBezTo>
                  <a:cubicBezTo>
                    <a:pt x="37" y="0"/>
                    <a:pt x="37" y="0"/>
                    <a:pt x="37" y="0"/>
                  </a:cubicBezTo>
                  <a:cubicBezTo>
                    <a:pt x="36" y="32"/>
                    <a:pt x="32" y="36"/>
                    <a:pt x="0" y="37"/>
                  </a:cubicBezTo>
                  <a:cubicBezTo>
                    <a:pt x="0" y="37"/>
                    <a:pt x="0" y="37"/>
                    <a:pt x="0" y="37"/>
                  </a:cubicBezTo>
                  <a:cubicBezTo>
                    <a:pt x="0" y="37"/>
                    <a:pt x="0" y="37"/>
                    <a:pt x="0" y="37"/>
                  </a:cubicBezTo>
                  <a:cubicBezTo>
                    <a:pt x="32" y="37"/>
                    <a:pt x="36" y="41"/>
                    <a:pt x="37" y="73"/>
                  </a:cubicBezTo>
                  <a:cubicBezTo>
                    <a:pt x="37" y="73"/>
                    <a:pt x="37" y="73"/>
                    <a:pt x="37" y="73"/>
                  </a:cubicBezTo>
                  <a:cubicBezTo>
                    <a:pt x="37" y="73"/>
                    <a:pt x="37" y="73"/>
                    <a:pt x="37" y="73"/>
                  </a:cubicBezTo>
                  <a:cubicBezTo>
                    <a:pt x="37" y="41"/>
                    <a:pt x="42" y="37"/>
                    <a:pt x="74" y="37"/>
                  </a:cubicBezTo>
                  <a:close/>
                </a:path>
              </a:pathLst>
            </a:custGeom>
            <a:solidFill>
              <a:srgbClr val="FFFFFF"/>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grpSp>
      <p:sp>
        <p:nvSpPr>
          <p:cNvPr id="27" name="TextBox 26"/>
          <p:cNvSpPr txBox="1"/>
          <p:nvPr/>
        </p:nvSpPr>
        <p:spPr>
          <a:xfrm>
            <a:off x="11239569" y="6477357"/>
            <a:ext cx="27251" cy="123111"/>
          </a:xfrm>
          <a:prstGeom prst="rect">
            <a:avLst/>
          </a:prstGeom>
          <a:noFill/>
        </p:spPr>
        <p:txBody>
          <a:bodyPr wrap="none" lIns="0" tIns="0" rIns="0" bIns="0" rtlCol="0">
            <a:spAutoFit/>
          </a:bodyPr>
          <a:lstStyle/>
          <a:p>
            <a:pPr algn="r"/>
            <a:r>
              <a:rPr lang="en-US" sz="800" dirty="0">
                <a:solidFill>
                  <a:schemeClr val="bg1"/>
                </a:solidFill>
                <a:latin typeface="Gill Sans MT" panose="020B0502020104020203" pitchFamily="34" charset="0"/>
              </a:rPr>
              <a:t>|</a:t>
            </a:r>
          </a:p>
        </p:txBody>
      </p:sp>
      <p:sp>
        <p:nvSpPr>
          <p:cNvPr id="2" name="Title 1"/>
          <p:cNvSpPr>
            <a:spLocks noGrp="1"/>
          </p:cNvSpPr>
          <p:nvPr>
            <p:ph type="title"/>
          </p:nvPr>
        </p:nvSpPr>
        <p:spPr>
          <a:xfrm>
            <a:off x="457200" y="1049324"/>
            <a:ext cx="3543300" cy="1821468"/>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229100" y="1049326"/>
            <a:ext cx="7505700" cy="499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0712CA3-4B11-4C53-BDFB-6F22B15FE308}" type="slidenum">
              <a:rPr lang="en-US" smtClean="0"/>
              <a:t>‹#›</a:t>
            </a:fld>
            <a:endParaRPr lang="en-US"/>
          </a:p>
        </p:txBody>
      </p:sp>
      <p:cxnSp>
        <p:nvCxnSpPr>
          <p:cNvPr id="7" name="Straight Connector 6"/>
          <p:cNvCxnSpPr/>
          <p:nvPr/>
        </p:nvCxnSpPr>
        <p:spPr>
          <a:xfrm>
            <a:off x="4229100" y="921363"/>
            <a:ext cx="7505700" cy="0"/>
          </a:xfrm>
          <a:prstGeom prst="line">
            <a:avLst/>
          </a:prstGeom>
          <a:ln w="12700">
            <a:solidFill>
              <a:schemeClr val="bg1">
                <a:lumMod val="85000"/>
              </a:schemeClr>
            </a:solidFill>
            <a:bevel/>
          </a:ln>
        </p:spPr>
        <p:style>
          <a:lnRef idx="1">
            <a:schemeClr val="accent1"/>
          </a:lnRef>
          <a:fillRef idx="0">
            <a:schemeClr val="accent1"/>
          </a:fillRef>
          <a:effectRef idx="0">
            <a:schemeClr val="accent1"/>
          </a:effectRef>
          <a:fontRef idx="minor">
            <a:schemeClr val="tx1"/>
          </a:fontRef>
        </p:style>
      </p:cxnSp>
      <p:sp>
        <p:nvSpPr>
          <p:cNvPr id="29" name="Content Placeholder 2"/>
          <p:cNvSpPr>
            <a:spLocks noGrp="1"/>
          </p:cNvSpPr>
          <p:nvPr>
            <p:ph idx="13"/>
          </p:nvPr>
        </p:nvSpPr>
        <p:spPr>
          <a:xfrm>
            <a:off x="465169" y="3045417"/>
            <a:ext cx="3535333" cy="29950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Box 29"/>
          <p:cNvSpPr txBox="1"/>
          <p:nvPr/>
        </p:nvSpPr>
        <p:spPr>
          <a:xfrm>
            <a:off x="459060" y="436565"/>
            <a:ext cx="2342308" cy="215444"/>
          </a:xfrm>
          <a:prstGeom prst="rect">
            <a:avLst/>
          </a:prstGeom>
          <a:noFill/>
        </p:spPr>
        <p:txBody>
          <a:bodyPr wrap="none">
            <a:spAutoFit/>
          </a:bodyPr>
          <a:lstStyle/>
          <a:p>
            <a:pPr fontAlgn="auto">
              <a:spcBef>
                <a:spcPts val="0"/>
              </a:spcBef>
              <a:spcAft>
                <a:spcPts val="0"/>
              </a:spcAft>
              <a:defRPr/>
            </a:pPr>
            <a:r>
              <a:rPr lang="en-US" sz="800" dirty="0">
                <a:solidFill>
                  <a:schemeClr val="tx1"/>
                </a:solidFill>
                <a:latin typeface="Arial" pitchFamily="34" charset="0"/>
                <a:cs typeface="Arial" pitchFamily="34" charset="0"/>
              </a:rPr>
              <a:t>National Aeronautics and Space Administration</a:t>
            </a:r>
          </a:p>
        </p:txBody>
      </p:sp>
      <p:cxnSp>
        <p:nvCxnSpPr>
          <p:cNvPr id="31" name="Straight Connector 30"/>
          <p:cNvCxnSpPr/>
          <p:nvPr/>
        </p:nvCxnSpPr>
        <p:spPr>
          <a:xfrm>
            <a:off x="457200" y="921363"/>
            <a:ext cx="3543300" cy="0"/>
          </a:xfrm>
          <a:prstGeom prst="line">
            <a:avLst/>
          </a:prstGeom>
          <a:ln w="12700">
            <a:solidFill>
              <a:schemeClr val="bg1">
                <a:lumMod val="8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53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rgbClr val="37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bg1"/>
              </a:solidFill>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1399" y="294002"/>
            <a:ext cx="604956" cy="502920"/>
          </a:xfrm>
          <a:prstGeom prst="rect">
            <a:avLst/>
          </a:prstGeom>
        </p:spPr>
      </p:pic>
      <p:sp>
        <p:nvSpPr>
          <p:cNvPr id="2" name="Title 1"/>
          <p:cNvSpPr>
            <a:spLocks noGrp="1"/>
          </p:cNvSpPr>
          <p:nvPr>
            <p:ph type="title"/>
          </p:nvPr>
        </p:nvSpPr>
        <p:spPr>
          <a:xfrm>
            <a:off x="831853" y="1493838"/>
            <a:ext cx="10515600" cy="2852737"/>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3" y="4673600"/>
            <a:ext cx="10515600" cy="1416050"/>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2" indent="0">
              <a:buNone/>
              <a:defRPr sz="1801">
                <a:solidFill>
                  <a:schemeClr val="tx1">
                    <a:tint val="75000"/>
                  </a:schemeClr>
                </a:solidFill>
              </a:defRPr>
            </a:lvl3pPr>
            <a:lvl4pPr marL="1371635"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1"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6BD16A7-4614-4BA1-B6BF-CD59E69295F0}"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12CA3-4B11-4C53-BDFB-6F22B15FE308}" type="slidenum">
              <a:rPr lang="en-US" smtClean="0"/>
              <a:t>‹#›</a:t>
            </a:fld>
            <a:endParaRPr lang="en-US"/>
          </a:p>
        </p:txBody>
      </p:sp>
      <p:sp>
        <p:nvSpPr>
          <p:cNvPr id="8" name="TextBox 7"/>
          <p:cNvSpPr txBox="1"/>
          <p:nvPr/>
        </p:nvSpPr>
        <p:spPr>
          <a:xfrm>
            <a:off x="459060" y="436565"/>
            <a:ext cx="2342308" cy="215444"/>
          </a:xfrm>
          <a:prstGeom prst="rect">
            <a:avLst/>
          </a:prstGeom>
          <a:noFill/>
        </p:spPr>
        <p:txBody>
          <a:bodyPr wrap="none">
            <a:spAutoFit/>
          </a:bodyPr>
          <a:lstStyle/>
          <a:p>
            <a:pPr fontAlgn="auto">
              <a:spcBef>
                <a:spcPts val="0"/>
              </a:spcBef>
              <a:spcAft>
                <a:spcPts val="0"/>
              </a:spcAft>
              <a:defRPr/>
            </a:pPr>
            <a:r>
              <a:rPr lang="en-US" sz="800" dirty="0">
                <a:solidFill>
                  <a:schemeClr val="bg1"/>
                </a:solidFill>
                <a:latin typeface="Arial" pitchFamily="34" charset="0"/>
                <a:cs typeface="Arial" pitchFamily="34" charset="0"/>
              </a:rPr>
              <a:t>National Aeronautics and Space Administration</a:t>
            </a:r>
          </a:p>
        </p:txBody>
      </p:sp>
      <p:pic>
        <p:nvPicPr>
          <p:cNvPr id="10" name="Picture 9" descr="star_cluster_icon_onWhitex150.png"/>
          <p:cNvPicPr>
            <a:picLocks noChangeAspect="1"/>
          </p:cNvPicPr>
          <p:nvPr/>
        </p:nvPicPr>
        <p:blipFill>
          <a:blip r:embed="rId3" cstate="print"/>
          <a:srcRect b="27843"/>
          <a:stretch>
            <a:fillRect/>
          </a:stretch>
        </p:blipFill>
        <p:spPr>
          <a:xfrm>
            <a:off x="9694254" y="4732288"/>
            <a:ext cx="2169996" cy="1178747"/>
          </a:xfrm>
          <a:prstGeom prst="rect">
            <a:avLst/>
          </a:prstGeom>
          <a:noFill/>
          <a:ln>
            <a:noFill/>
          </a:ln>
        </p:spPr>
      </p:pic>
      <p:grpSp>
        <p:nvGrpSpPr>
          <p:cNvPr id="11" name="Group 10"/>
          <p:cNvGrpSpPr/>
          <p:nvPr/>
        </p:nvGrpSpPr>
        <p:grpSpPr>
          <a:xfrm>
            <a:off x="9823697" y="5860240"/>
            <a:ext cx="1911101" cy="367844"/>
            <a:chOff x="9823699" y="5252340"/>
            <a:chExt cx="1911101" cy="367844"/>
          </a:xfrm>
        </p:grpSpPr>
        <p:sp>
          <p:nvSpPr>
            <p:cNvPr id="12" name="TextBox 11"/>
            <p:cNvSpPr txBox="1"/>
            <p:nvPr userDrawn="1"/>
          </p:nvSpPr>
          <p:spPr>
            <a:xfrm>
              <a:off x="9823699" y="5252340"/>
              <a:ext cx="1911101" cy="215444"/>
            </a:xfrm>
            <a:prstGeom prst="rect">
              <a:avLst/>
            </a:prstGeom>
            <a:noFill/>
          </p:spPr>
          <p:txBody>
            <a:bodyPr wrap="none">
              <a:spAutoFit/>
            </a:bodyPr>
            <a:lstStyle/>
            <a:p>
              <a:pPr fontAlgn="auto">
                <a:spcBef>
                  <a:spcPts val="0"/>
                </a:spcBef>
                <a:spcAft>
                  <a:spcPts val="0"/>
                </a:spcAft>
                <a:defRPr/>
              </a:pPr>
              <a:r>
                <a:rPr lang="en-US" sz="800" b="0" dirty="0">
                  <a:solidFill>
                    <a:schemeClr val="bg1">
                      <a:lumMod val="50000"/>
                    </a:schemeClr>
                  </a:solidFill>
                  <a:latin typeface="Arial" pitchFamily="34" charset="0"/>
                  <a:cs typeface="Arial" pitchFamily="34" charset="0"/>
                </a:rPr>
                <a:t>Office of Human Capital Management</a:t>
              </a:r>
            </a:p>
          </p:txBody>
        </p:sp>
        <p:sp>
          <p:nvSpPr>
            <p:cNvPr id="13" name="TextBox 12"/>
            <p:cNvSpPr txBox="1"/>
            <p:nvPr userDrawn="1"/>
          </p:nvSpPr>
          <p:spPr>
            <a:xfrm>
              <a:off x="10151512" y="5404740"/>
              <a:ext cx="1255472" cy="215444"/>
            </a:xfrm>
            <a:prstGeom prst="rect">
              <a:avLst/>
            </a:prstGeom>
            <a:noFill/>
          </p:spPr>
          <p:txBody>
            <a:bodyPr wrap="none">
              <a:spAutoFit/>
            </a:bodyPr>
            <a:lstStyle/>
            <a:p>
              <a:pPr fontAlgn="auto">
                <a:spcBef>
                  <a:spcPts val="0"/>
                </a:spcBef>
                <a:spcAft>
                  <a:spcPts val="0"/>
                </a:spcAft>
                <a:defRPr/>
              </a:pPr>
              <a:r>
                <a:rPr lang="en-US" sz="800" b="1" i="1" dirty="0">
                  <a:solidFill>
                    <a:schemeClr val="accent2"/>
                  </a:solidFill>
                  <a:latin typeface="Arial" pitchFamily="34" charset="0"/>
                  <a:cs typeface="Arial" pitchFamily="34" charset="0"/>
                </a:rPr>
                <a:t>Live. </a:t>
              </a:r>
              <a:r>
                <a:rPr lang="en-US" sz="800" b="1" i="1" dirty="0">
                  <a:solidFill>
                    <a:srgbClr val="37ACE2"/>
                  </a:solidFill>
                  <a:latin typeface="Arial" pitchFamily="34" charset="0"/>
                  <a:cs typeface="Arial" pitchFamily="34" charset="0"/>
                </a:rPr>
                <a:t>Thrive.</a:t>
              </a:r>
              <a:r>
                <a:rPr lang="en-US" sz="800" b="1" i="1" dirty="0">
                  <a:solidFill>
                    <a:schemeClr val="accent5"/>
                  </a:solidFill>
                  <a:latin typeface="Arial" pitchFamily="34" charset="0"/>
                  <a:cs typeface="Arial" pitchFamily="34" charset="0"/>
                </a:rPr>
                <a:t> </a:t>
              </a:r>
              <a:r>
                <a:rPr lang="en-US" sz="800" b="1" i="1" dirty="0">
                  <a:solidFill>
                    <a:schemeClr val="accent6"/>
                  </a:solidFill>
                  <a:latin typeface="Arial" pitchFamily="34" charset="0"/>
                  <a:cs typeface="Arial" pitchFamily="34" charset="0"/>
                </a:rPr>
                <a:t>Connect.</a:t>
              </a:r>
            </a:p>
          </p:txBody>
        </p:sp>
      </p:grpSp>
      <p:sp>
        <p:nvSpPr>
          <p:cNvPr id="23" name="TextBox 22"/>
          <p:cNvSpPr txBox="1"/>
          <p:nvPr/>
        </p:nvSpPr>
        <p:spPr>
          <a:xfrm>
            <a:off x="11239569" y="6477357"/>
            <a:ext cx="27251" cy="123111"/>
          </a:xfrm>
          <a:prstGeom prst="rect">
            <a:avLst/>
          </a:prstGeom>
          <a:noFill/>
        </p:spPr>
        <p:txBody>
          <a:bodyPr wrap="none" lIns="0" tIns="0" rIns="0" bIns="0" rtlCol="0">
            <a:spAutoFit/>
          </a:bodyPr>
          <a:lstStyle/>
          <a:p>
            <a:pPr algn="r"/>
            <a:r>
              <a:rPr lang="en-US" sz="800" dirty="0">
                <a:solidFill>
                  <a:schemeClr val="bg2">
                    <a:lumMod val="75000"/>
                  </a:schemeClr>
                </a:solidFill>
                <a:latin typeface="Gill Sans MT" panose="020B0502020104020203" pitchFamily="34" charset="0"/>
              </a:rPr>
              <a:t>|</a:t>
            </a:r>
          </a:p>
        </p:txBody>
      </p:sp>
    </p:spTree>
    <p:extLst>
      <p:ext uri="{BB962C8B-B14F-4D97-AF65-F5344CB8AC3E}">
        <p14:creationId xmlns:p14="http://schemas.microsoft.com/office/powerpoint/2010/main" val="410458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BD16A7-4614-4BA1-B6BF-CD59E69295F0}"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21022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BD16A7-4614-4BA1-B6BF-CD59E69295F0}" type="datetimeFigureOut">
              <a:rPr lang="en-US" smtClean="0"/>
              <a:t>7/5/2019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390012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BD16A7-4614-4BA1-B6BF-CD59E69295F0}" type="datetimeFigureOut">
              <a:rPr lang="en-US" smtClean="0"/>
              <a:t>7/5/2019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140953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16A7-4614-4BA1-B6BF-CD59E69295F0}" type="datetimeFigureOut">
              <a:rPr lang="en-US" smtClean="0"/>
              <a:t>7/5/2019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12CA3-4B11-4C53-BDFB-6F22B15FE308}" type="slidenum">
              <a:rPr lang="en-US" smtClean="0"/>
              <a:t>‹#›</a:t>
            </a:fld>
            <a:endParaRPr lang="en-US"/>
          </a:p>
        </p:txBody>
      </p:sp>
    </p:spTree>
    <p:extLst>
      <p:ext uri="{BB962C8B-B14F-4D97-AF65-F5344CB8AC3E}">
        <p14:creationId xmlns:p14="http://schemas.microsoft.com/office/powerpoint/2010/main" val="66909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5"/>
            <a:ext cx="10680700" cy="1325563"/>
          </a:xfrm>
          <a:prstGeom prst="rect">
            <a:avLst/>
          </a:prstGeom>
        </p:spPr>
        <p:txBody>
          <a:bodyPr vert="horz" lIns="91440" tIns="45720" rIns="91440" bIns="45720" rtlCol="0" anchor="t">
            <a:normAutofit/>
          </a:bodyPr>
          <a:lstStyle/>
          <a:p>
            <a:r>
              <a:rPr kumimoji="0" lang="en-US" sz="4000" b="0" i="0" u="none" strike="noStrike" kern="1200" cap="none" spc="-149" normalizeH="0" baseline="0" noProof="0" dirty="0">
                <a:ln>
                  <a:noFill/>
                </a:ln>
                <a:solidFill>
                  <a:srgbClr val="37ACE2"/>
                </a:solidFill>
                <a:effectLst/>
                <a:uLnTx/>
                <a:uFillTx/>
                <a:latin typeface="Arial" panose="020B0604020202020204" pitchFamily="34" charset="0"/>
                <a:ea typeface="+mj-ea"/>
                <a:cs typeface="Arial" panose="020B0604020202020204" pitchFamily="34" charset="0"/>
              </a:rPr>
              <a:t>Click To Edit Master Title Style</a:t>
            </a:r>
            <a:endParaRPr lang="en-US" dirty="0"/>
          </a:p>
        </p:txBody>
      </p:sp>
      <p:sp>
        <p:nvSpPr>
          <p:cNvPr id="3" name="Text Placeholder 2"/>
          <p:cNvSpPr>
            <a:spLocks noGrp="1"/>
          </p:cNvSpPr>
          <p:nvPr>
            <p:ph type="body" idx="1"/>
          </p:nvPr>
        </p:nvSpPr>
        <p:spPr>
          <a:xfrm>
            <a:off x="457200" y="1825627"/>
            <a:ext cx="11277600" cy="42148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bg2">
                    <a:lumMod val="75000"/>
                  </a:schemeClr>
                </a:solidFill>
                <a:latin typeface="Arial" panose="020B0604020202020204" pitchFamily="34" charset="0"/>
                <a:cs typeface="Arial" panose="020B0604020202020204" pitchFamily="34" charset="0"/>
              </a:defRPr>
            </a:lvl1pPr>
          </a:lstStyle>
          <a:p>
            <a:fld id="{C6BD16A7-4614-4BA1-B6BF-CD59E69295F0}" type="datetimeFigureOut">
              <a:rPr lang="en-US" smtClean="0"/>
              <a:t>7/5/2019</a:t>
            </a:fld>
            <a:endParaRPr lang="en-US"/>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bg2">
                    <a:lumMod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953500" y="6356352"/>
            <a:ext cx="2743200" cy="365125"/>
          </a:xfrm>
          <a:prstGeom prst="rect">
            <a:avLst/>
          </a:prstGeom>
        </p:spPr>
        <p:txBody>
          <a:bodyPr vert="horz" lIns="91440" tIns="45720" rIns="91440" bIns="45720" rtlCol="0" anchor="ctr"/>
          <a:lstStyle>
            <a:lvl1pPr algn="r">
              <a:defRPr sz="1200" b="1">
                <a:solidFill>
                  <a:schemeClr val="bg2">
                    <a:lumMod val="75000"/>
                  </a:schemeClr>
                </a:solidFill>
                <a:latin typeface="Arial" panose="020B0604020202020204" pitchFamily="34" charset="0"/>
                <a:cs typeface="Arial" panose="020B0604020202020204" pitchFamily="34" charset="0"/>
              </a:defRPr>
            </a:lvl1pPr>
          </a:lstStyle>
          <a:p>
            <a:fld id="{E0712CA3-4B11-4C53-BDFB-6F22B15FE308}" type="slidenum">
              <a:rPr lang="en-US" smtClean="0"/>
              <a:t>‹#›</a:t>
            </a:fld>
            <a:endParaRPr lang="en-US"/>
          </a:p>
        </p:txBody>
      </p:sp>
      <p:pic>
        <p:nvPicPr>
          <p:cNvPr id="7" name="Picture 8" descr="NASA-insignia2Color-transp.png"/>
          <p:cNvPicPr>
            <a:picLocks noChangeAspect="1"/>
          </p:cNvPicPr>
          <p:nvPr/>
        </p:nvPicPr>
        <p:blipFill>
          <a:blip r:embed="rId15" cstate="print"/>
          <a:srcRect/>
          <a:stretch>
            <a:fillRect/>
          </a:stretch>
        </p:blipFill>
        <p:spPr bwMode="auto">
          <a:xfrm>
            <a:off x="11201401" y="295277"/>
            <a:ext cx="609600" cy="504825"/>
          </a:xfrm>
          <a:prstGeom prst="rect">
            <a:avLst/>
          </a:prstGeom>
          <a:noFill/>
          <a:ln w="9525">
            <a:noFill/>
            <a:miter lim="800000"/>
            <a:headEnd/>
            <a:tailEnd/>
          </a:ln>
        </p:spPr>
      </p:pic>
    </p:spTree>
    <p:extLst>
      <p:ext uri="{BB962C8B-B14F-4D97-AF65-F5344CB8AC3E}">
        <p14:creationId xmlns:p14="http://schemas.microsoft.com/office/powerpoint/2010/main" val="3935988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22" rtl="0" eaLnBrk="1" latinLnBrk="0" hangingPunct="1">
        <a:lnSpc>
          <a:spcPct val="90000"/>
        </a:lnSpc>
        <a:spcBef>
          <a:spcPct val="0"/>
        </a:spcBef>
        <a:buNone/>
        <a:defRPr sz="4400" kern="1200">
          <a:solidFill>
            <a:srgbClr val="37ACE2"/>
          </a:solidFill>
          <a:latin typeface="Arial" panose="020B0604020202020204" pitchFamily="34" charset="0"/>
          <a:ea typeface="+mj-ea"/>
          <a:cs typeface="Arial" panose="020B0604020202020204" pitchFamily="34" charset="0"/>
        </a:defRPr>
      </a:lvl1pPr>
    </p:titleStyle>
    <p:bodyStyle>
      <a:lvl1pPr marL="228606" indent="-228606" algn="l" defTabSz="914422" rtl="0" eaLnBrk="1" latinLnBrk="0" hangingPunct="1">
        <a:lnSpc>
          <a:spcPct val="90000"/>
        </a:lnSpc>
        <a:spcBef>
          <a:spcPts val="1001"/>
        </a:spcBef>
        <a:buClr>
          <a:schemeClr val="accent2"/>
        </a:buClr>
        <a:buFont typeface="Wingdings" panose="05000000000000000000"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17" indent="-228606" algn="l" defTabSz="914422"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28" indent="-228606" algn="l" defTabSz="914422"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40" indent="-228606" algn="l" defTabSz="914422" rtl="0" eaLnBrk="1" latinLnBrk="0" hangingPunct="1">
        <a:lnSpc>
          <a:spcPct val="90000"/>
        </a:lnSpc>
        <a:spcBef>
          <a:spcPts val="500"/>
        </a:spcBef>
        <a:buClr>
          <a:schemeClr val="accent2"/>
        </a:buClr>
        <a:buFont typeface="Wingdings" panose="05000000000000000000" pitchFamily="2" charset="2"/>
        <a:buChar char="§"/>
        <a:defRPr sz="1801"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51" indent="-228606" algn="l" defTabSz="914422" rtl="0" eaLnBrk="1" latinLnBrk="0" hangingPunct="1">
        <a:lnSpc>
          <a:spcPct val="90000"/>
        </a:lnSpc>
        <a:spcBef>
          <a:spcPts val="500"/>
        </a:spcBef>
        <a:buClr>
          <a:schemeClr val="accent2"/>
        </a:buClr>
        <a:buFont typeface="Wingdings" panose="05000000000000000000" pitchFamily="2" charset="2"/>
        <a:buChar char="§"/>
        <a:defRPr sz="1801"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6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p15:clr>
            <a:srgbClr val="F26B43"/>
          </p15:clr>
        </p15:guide>
        <p15:guide id="2" pos="2521">
          <p15:clr>
            <a:srgbClr val="F26B43"/>
          </p15:clr>
        </p15:guide>
        <p15:guide id="3" pos="5161">
          <p15:clr>
            <a:srgbClr val="F26B43"/>
          </p15:clr>
        </p15:guide>
        <p15:guide id="4" orient="horz" pos="4032">
          <p15:clr>
            <a:srgbClr val="F26B43"/>
          </p15:clr>
        </p15:guide>
        <p15:guide id="5" pos="288">
          <p15:clr>
            <a:srgbClr val="F26B43"/>
          </p15:clr>
        </p15:guide>
        <p15:guide id="6" pos="7392">
          <p15:clr>
            <a:srgbClr val="F26B43"/>
          </p15:clr>
        </p15:guide>
        <p15:guide id="7" pos="2665">
          <p15:clr>
            <a:srgbClr val="F26B43"/>
          </p15:clr>
        </p15:guide>
        <p15:guide id="8" pos="5017">
          <p15:clr>
            <a:srgbClr val="F26B43"/>
          </p15:clr>
        </p15:guide>
        <p15:guide id="9" orient="horz" pos="2880">
          <p15:clr>
            <a:srgbClr val="F26B43"/>
          </p15:clr>
        </p15:guide>
        <p15:guide id="10" orient="horz" pos="14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5"/>
            <a:ext cx="10680700" cy="1325563"/>
          </a:xfrm>
          <a:prstGeom prst="rect">
            <a:avLst/>
          </a:prstGeom>
        </p:spPr>
        <p:txBody>
          <a:bodyPr vert="horz" lIns="91440" tIns="45720" rIns="91440" bIns="45720" rtlCol="0" anchor="t">
            <a:normAutofit/>
          </a:bodyPr>
          <a:lstStyle/>
          <a:p>
            <a:r>
              <a:rPr kumimoji="0" lang="en-US" sz="4000" b="0" i="0" u="none" strike="noStrike" kern="1200" cap="none" spc="-150" normalizeH="0" baseline="0" noProof="0" dirty="0" smtClean="0">
                <a:ln>
                  <a:noFill/>
                </a:ln>
                <a:solidFill>
                  <a:srgbClr val="37ACE2"/>
                </a:solidFill>
                <a:effectLst/>
                <a:uLnTx/>
                <a:uFillTx/>
                <a:latin typeface="Arial" panose="020B0604020202020204" pitchFamily="34" charset="0"/>
                <a:ea typeface="+mj-ea"/>
                <a:cs typeface="Arial" panose="020B0604020202020204" pitchFamily="34" charset="0"/>
              </a:rPr>
              <a:t>Click To Edit Master Title Style</a:t>
            </a:r>
            <a:endParaRPr lang="en-US" dirty="0"/>
          </a:p>
        </p:txBody>
      </p:sp>
      <p:sp>
        <p:nvSpPr>
          <p:cNvPr id="3" name="Text Placeholder 2"/>
          <p:cNvSpPr>
            <a:spLocks noGrp="1"/>
          </p:cNvSpPr>
          <p:nvPr>
            <p:ph type="body" idx="1"/>
          </p:nvPr>
        </p:nvSpPr>
        <p:spPr>
          <a:xfrm>
            <a:off x="457200" y="1825625"/>
            <a:ext cx="11277600" cy="4214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75000"/>
                  </a:schemeClr>
                </a:solidFill>
                <a:latin typeface="Arial" panose="020B0604020202020204" pitchFamily="34" charset="0"/>
                <a:cs typeface="Arial" panose="020B0604020202020204" pitchFamily="34" charset="0"/>
              </a:defRPr>
            </a:lvl1pPr>
          </a:lstStyle>
          <a:p>
            <a:fld id="{C6BD16A7-4614-4BA1-B6BF-CD59E69295F0}" type="datetimeFigureOut">
              <a:rPr lang="en-US" smtClean="0"/>
              <a:t>7/5/2019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953500" y="6356350"/>
            <a:ext cx="2743200" cy="365125"/>
          </a:xfrm>
          <a:prstGeom prst="rect">
            <a:avLst/>
          </a:prstGeom>
        </p:spPr>
        <p:txBody>
          <a:bodyPr vert="horz" lIns="91440" tIns="45720" rIns="91440" bIns="45720" rtlCol="0" anchor="ctr"/>
          <a:lstStyle>
            <a:lvl1pPr algn="r">
              <a:defRPr sz="1200" b="1">
                <a:solidFill>
                  <a:schemeClr val="bg2">
                    <a:lumMod val="75000"/>
                  </a:schemeClr>
                </a:solidFill>
                <a:latin typeface="Arial" panose="020B0604020202020204" pitchFamily="34" charset="0"/>
                <a:cs typeface="Arial" panose="020B0604020202020204" pitchFamily="34" charset="0"/>
              </a:defRPr>
            </a:lvl1pPr>
          </a:lstStyle>
          <a:p>
            <a:fld id="{E0712CA3-4B11-4C53-BDFB-6F22B15FE308}" type="slidenum">
              <a:rPr lang="en-US" smtClean="0"/>
              <a:t>‹#›</a:t>
            </a:fld>
            <a:endParaRPr lang="en-US"/>
          </a:p>
        </p:txBody>
      </p:sp>
      <p:pic>
        <p:nvPicPr>
          <p:cNvPr id="7" name="Picture 8" descr="NASA-insignia2Color-transp.png"/>
          <p:cNvPicPr>
            <a:picLocks noChangeAspect="1"/>
          </p:cNvPicPr>
          <p:nvPr/>
        </p:nvPicPr>
        <p:blipFill>
          <a:blip r:embed="rId15" cstate="print"/>
          <a:srcRect/>
          <a:stretch>
            <a:fillRect/>
          </a:stretch>
        </p:blipFill>
        <p:spPr bwMode="auto">
          <a:xfrm>
            <a:off x="11201400" y="295275"/>
            <a:ext cx="609600" cy="504825"/>
          </a:xfrm>
          <a:prstGeom prst="rect">
            <a:avLst/>
          </a:prstGeom>
          <a:noFill/>
          <a:ln w="9525">
            <a:noFill/>
            <a:miter lim="800000"/>
            <a:headEnd/>
            <a:tailEnd/>
          </a:ln>
        </p:spPr>
      </p:pic>
    </p:spTree>
    <p:extLst>
      <p:ext uri="{BB962C8B-B14F-4D97-AF65-F5344CB8AC3E}">
        <p14:creationId xmlns:p14="http://schemas.microsoft.com/office/powerpoint/2010/main" val="266077545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400" rtl="0" eaLnBrk="1" latinLnBrk="0" hangingPunct="1">
        <a:lnSpc>
          <a:spcPct val="90000"/>
        </a:lnSpc>
        <a:spcBef>
          <a:spcPct val="0"/>
        </a:spcBef>
        <a:buNone/>
        <a:defRPr sz="4400" kern="1200">
          <a:solidFill>
            <a:srgbClr val="37ACE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p15:clr>
            <a:srgbClr val="F26B43"/>
          </p15:clr>
        </p15:guide>
        <p15:guide id="2" pos="2520">
          <p15:clr>
            <a:srgbClr val="F26B43"/>
          </p15:clr>
        </p15:guide>
        <p15:guide id="3" pos="5160">
          <p15:clr>
            <a:srgbClr val="F26B43"/>
          </p15:clr>
        </p15:guide>
        <p15:guide id="4" orient="horz" pos="4032">
          <p15:clr>
            <a:srgbClr val="F26B43"/>
          </p15:clr>
        </p15:guide>
        <p15:guide id="5" pos="288">
          <p15:clr>
            <a:srgbClr val="F26B43"/>
          </p15:clr>
        </p15:guide>
        <p15:guide id="6" pos="7392">
          <p15:clr>
            <a:srgbClr val="F26B43"/>
          </p15:clr>
        </p15:guide>
        <p15:guide id="7" pos="2664">
          <p15:clr>
            <a:srgbClr val="F26B43"/>
          </p15:clr>
        </p15:guide>
        <p15:guide id="8" pos="5016">
          <p15:clr>
            <a:srgbClr val="F26B43"/>
          </p15:clr>
        </p15:guide>
        <p15:guide id="9" orient="horz" pos="2880">
          <p15:clr>
            <a:srgbClr val="F26B43"/>
          </p15:clr>
        </p15:guide>
        <p15:guide id="10" orient="horz" pos="14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chart" Target="../charts/chart2.xml"/><Relationship Id="rId3" Type="http://schemas.openxmlformats.org/officeDocument/2006/relationships/chart" Target="../charts/chart1.xml"/><Relationship Id="rId7" Type="http://schemas.openxmlformats.org/officeDocument/2006/relationships/image" Target="../media/image9.png"/><Relationship Id="rId12"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6.emf"/><Relationship Id="rId1" Type="http://schemas.openxmlformats.org/officeDocument/2006/relationships/slideLayout" Target="../slideLayouts/slideLayout3.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5" Type="http://schemas.openxmlformats.org/officeDocument/2006/relationships/image" Target="../media/image15.emf"/><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3.xml"/><Relationship Id="rId7" Type="http://schemas.openxmlformats.org/officeDocument/2006/relationships/image" Target="../media/image15.emf"/><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image" Target="../media/image20.emf"/><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youtube.com/watch?v=GDudwyOACBY&amp;feature=youtu.b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74432"/>
            <a:ext cx="9665746" cy="2387600"/>
          </a:xfrm>
        </p:spPr>
        <p:txBody>
          <a:bodyPr vert="horz" lIns="91440" tIns="45720" rIns="91440" bIns="45720" rtlCol="0" anchor="b">
            <a:normAutofit/>
          </a:bodyPr>
          <a:lstStyle/>
          <a:p>
            <a:r>
              <a:rPr lang="en-US" sz="4000" dirty="0" smtClean="0">
                <a:solidFill>
                  <a:schemeClr val="bg1"/>
                </a:solidFill>
              </a:rPr>
              <a:t>Creativity &amp; Community</a:t>
            </a:r>
            <a:br>
              <a:rPr lang="en-US" sz="4000" dirty="0" smtClean="0">
                <a:solidFill>
                  <a:schemeClr val="bg1"/>
                </a:solidFill>
              </a:rPr>
            </a:br>
            <a:r>
              <a:rPr lang="en-US" sz="2800" dirty="0" smtClean="0">
                <a:solidFill>
                  <a:schemeClr val="bg1"/>
                </a:solidFill>
              </a:rPr>
              <a:t>Engaging in Engagement at NASA</a:t>
            </a:r>
          </a:p>
        </p:txBody>
      </p:sp>
      <p:sp>
        <p:nvSpPr>
          <p:cNvPr id="3" name="Subtitle 2"/>
          <p:cNvSpPr>
            <a:spLocks noGrp="1"/>
          </p:cNvSpPr>
          <p:nvPr>
            <p:ph type="subTitle" idx="1"/>
          </p:nvPr>
        </p:nvSpPr>
        <p:spPr/>
        <p:txBody>
          <a:bodyPr>
            <a:normAutofit lnSpcReduction="10000"/>
          </a:bodyPr>
          <a:lstStyle/>
          <a:p>
            <a:r>
              <a:rPr lang="en-US" dirty="0" smtClean="0">
                <a:solidFill>
                  <a:schemeClr val="bg1"/>
                </a:solidFill>
              </a:rPr>
              <a:t>25 July 2019</a:t>
            </a:r>
          </a:p>
          <a:p>
            <a:endParaRPr lang="en-US" dirty="0">
              <a:solidFill>
                <a:schemeClr val="bg1"/>
              </a:solidFill>
            </a:endParaRPr>
          </a:p>
          <a:p>
            <a:r>
              <a:rPr lang="en-US" dirty="0" smtClean="0">
                <a:solidFill>
                  <a:schemeClr val="bg1"/>
                </a:solidFill>
              </a:rPr>
              <a:t>Alana Cober, </a:t>
            </a:r>
            <a:r>
              <a:rPr lang="en-US" dirty="0">
                <a:solidFill>
                  <a:schemeClr val="bg1"/>
                </a:solidFill>
              </a:rPr>
              <a:t>PhD</a:t>
            </a:r>
          </a:p>
          <a:p>
            <a:r>
              <a:rPr lang="en-US" dirty="0">
                <a:solidFill>
                  <a:schemeClr val="bg1"/>
                </a:solidFill>
              </a:rPr>
              <a:t>Office of the Chief Human Capital Officer</a:t>
            </a:r>
            <a:endParaRPr lang="en-US" dirty="0" smtClean="0">
              <a:solidFill>
                <a:schemeClr val="bg1"/>
              </a:solidFill>
            </a:endParaRPr>
          </a:p>
        </p:txBody>
      </p:sp>
    </p:spTree>
    <p:extLst>
      <p:ext uri="{BB962C8B-B14F-4D97-AF65-F5344CB8AC3E}">
        <p14:creationId xmlns:p14="http://schemas.microsoft.com/office/powerpoint/2010/main" val="17667717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500" dirty="0" smtClean="0"/>
              <a:t>Today: NASA’s Civil Service Workforce At-A-Glance</a:t>
            </a:r>
            <a:endParaRPr lang="en-US" sz="3500" dirty="0"/>
          </a:p>
        </p:txBody>
      </p:sp>
      <p:sp>
        <p:nvSpPr>
          <p:cNvPr id="4" name="Slide Number Placeholder 3">
            <a:extLst>
              <a:ext uri="{FF2B5EF4-FFF2-40B4-BE49-F238E27FC236}">
                <a16:creationId xmlns="" xmlns:a16="http://schemas.microsoft.com/office/drawing/2014/main" id="{ACB4C266-A0AB-43E0-BD93-7B79CAB9606B}"/>
              </a:ext>
            </a:extLst>
          </p:cNvPr>
          <p:cNvSpPr>
            <a:spLocks noGrp="1"/>
          </p:cNvSpPr>
          <p:nvPr>
            <p:ph type="sldNum" sz="quarter" idx="12"/>
          </p:nvPr>
        </p:nvSpPr>
        <p:spPr/>
        <p:txBody>
          <a:bodyPr/>
          <a:lstStyle/>
          <a:p>
            <a:fld id="{54FF2CC8-31EE-4DAD-9548-7E630B6EEEDD}" type="slidenum">
              <a:rPr lang="en-US" smtClean="0">
                <a:latin typeface="+mn-lt"/>
              </a:rPr>
              <a:pPr/>
              <a:t>2</a:t>
            </a:fld>
            <a:endParaRPr lang="en-US" dirty="0">
              <a:latin typeface="+mn-lt"/>
            </a:endParaRPr>
          </a:p>
        </p:txBody>
      </p:sp>
      <p:graphicFrame>
        <p:nvGraphicFramePr>
          <p:cNvPr id="71" name="Chart 70">
            <a:extLst>
              <a:ext uri="{FF2B5EF4-FFF2-40B4-BE49-F238E27FC236}">
                <a16:creationId xmlns="" xmlns:a16="http://schemas.microsoft.com/office/drawing/2014/main" id="{278F1B20-ADDF-418E-8BD7-BEF089A3B180}"/>
              </a:ext>
            </a:extLst>
          </p:cNvPr>
          <p:cNvGraphicFramePr/>
          <p:nvPr>
            <p:extLst>
              <p:ext uri="{D42A27DB-BD31-4B8C-83A1-F6EECF244321}">
                <p14:modId xmlns:p14="http://schemas.microsoft.com/office/powerpoint/2010/main" val="1755414624"/>
              </p:ext>
            </p:extLst>
          </p:nvPr>
        </p:nvGraphicFramePr>
        <p:xfrm>
          <a:off x="8992727" y="1407347"/>
          <a:ext cx="1031142" cy="900911"/>
        </p:xfrm>
        <a:graphic>
          <a:graphicData uri="http://schemas.openxmlformats.org/drawingml/2006/chart">
            <c:chart xmlns:c="http://schemas.openxmlformats.org/drawingml/2006/chart" xmlns:r="http://schemas.openxmlformats.org/officeDocument/2006/relationships" r:id="rId3"/>
          </a:graphicData>
        </a:graphic>
      </p:graphicFrame>
      <p:sp>
        <p:nvSpPr>
          <p:cNvPr id="72" name="Oval 71">
            <a:extLst>
              <a:ext uri="{FF2B5EF4-FFF2-40B4-BE49-F238E27FC236}">
                <a16:creationId xmlns="" xmlns:a16="http://schemas.microsoft.com/office/drawing/2014/main" id="{44B03413-89F4-4B50-BB8F-B62304BF9FBE}"/>
              </a:ext>
            </a:extLst>
          </p:cNvPr>
          <p:cNvSpPr/>
          <p:nvPr/>
        </p:nvSpPr>
        <p:spPr>
          <a:xfrm>
            <a:off x="9233978" y="1583482"/>
            <a:ext cx="548640" cy="548640"/>
          </a:xfrm>
          <a:prstGeom prst="ellipse">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solidFill>
                <a:prstClr val="white"/>
              </a:solidFill>
            </a:endParaRPr>
          </a:p>
        </p:txBody>
      </p:sp>
      <p:sp>
        <p:nvSpPr>
          <p:cNvPr id="73" name="Oval 72">
            <a:extLst>
              <a:ext uri="{FF2B5EF4-FFF2-40B4-BE49-F238E27FC236}">
                <a16:creationId xmlns="" xmlns:a16="http://schemas.microsoft.com/office/drawing/2014/main" id="{8794C7FB-BA35-4EE6-879E-0C1A35D00528}"/>
              </a:ext>
            </a:extLst>
          </p:cNvPr>
          <p:cNvSpPr/>
          <p:nvPr/>
        </p:nvSpPr>
        <p:spPr>
          <a:xfrm>
            <a:off x="1613721" y="1462836"/>
            <a:ext cx="617220" cy="617220"/>
          </a:xfrm>
          <a:prstGeom prst="ellipse">
            <a:avLst/>
          </a:prstGeom>
          <a:solidFill>
            <a:srgbClr val="1F5EA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solidFill>
                <a:prstClr val="white"/>
              </a:solidFill>
            </a:endParaRPr>
          </a:p>
        </p:txBody>
      </p:sp>
      <p:pic>
        <p:nvPicPr>
          <p:cNvPr id="74" name="Picture 73">
            <a:extLst>
              <a:ext uri="{FF2B5EF4-FFF2-40B4-BE49-F238E27FC236}">
                <a16:creationId xmlns="" xmlns:a16="http://schemas.microsoft.com/office/drawing/2014/main" id="{666CE0D7-C8C7-477F-80A5-2785EFBD4730}"/>
              </a:ext>
            </a:extLst>
          </p:cNvPr>
          <p:cNvPicPr>
            <a:picLocks noChangeAspect="1"/>
          </p:cNvPicPr>
          <p:nvPr/>
        </p:nvPicPr>
        <p:blipFill>
          <a:blip r:embed="rId4"/>
          <a:stretch>
            <a:fillRect/>
          </a:stretch>
        </p:blipFill>
        <p:spPr>
          <a:xfrm>
            <a:off x="1692673" y="1636323"/>
            <a:ext cx="452934" cy="304316"/>
          </a:xfrm>
          <a:prstGeom prst="rect">
            <a:avLst/>
          </a:prstGeom>
        </p:spPr>
      </p:pic>
      <p:sp>
        <p:nvSpPr>
          <p:cNvPr id="76" name="Oval 75">
            <a:extLst>
              <a:ext uri="{FF2B5EF4-FFF2-40B4-BE49-F238E27FC236}">
                <a16:creationId xmlns="" xmlns:a16="http://schemas.microsoft.com/office/drawing/2014/main" id="{D94F2357-343B-4B02-9016-426CC058D8BB}"/>
              </a:ext>
            </a:extLst>
          </p:cNvPr>
          <p:cNvSpPr/>
          <p:nvPr/>
        </p:nvSpPr>
        <p:spPr>
          <a:xfrm>
            <a:off x="3605630" y="1498321"/>
            <a:ext cx="617220" cy="61722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191" dirty="0">
              <a:solidFill>
                <a:prstClr val="white"/>
              </a:solidFill>
            </a:endParaRPr>
          </a:p>
        </p:txBody>
      </p:sp>
      <p:sp>
        <p:nvSpPr>
          <p:cNvPr id="77" name="Oval 76">
            <a:extLst>
              <a:ext uri="{FF2B5EF4-FFF2-40B4-BE49-F238E27FC236}">
                <a16:creationId xmlns="" xmlns:a16="http://schemas.microsoft.com/office/drawing/2014/main" id="{8D4BAB13-6476-4192-94BA-F3BDCD1672FD}"/>
              </a:ext>
            </a:extLst>
          </p:cNvPr>
          <p:cNvSpPr/>
          <p:nvPr/>
        </p:nvSpPr>
        <p:spPr>
          <a:xfrm>
            <a:off x="5783961" y="1508656"/>
            <a:ext cx="624078" cy="61722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solidFill>
                <a:prstClr val="white"/>
              </a:solidFill>
            </a:endParaRPr>
          </a:p>
        </p:txBody>
      </p:sp>
      <p:pic>
        <p:nvPicPr>
          <p:cNvPr id="78" name="Picture 77">
            <a:extLst>
              <a:ext uri="{FF2B5EF4-FFF2-40B4-BE49-F238E27FC236}">
                <a16:creationId xmlns="" xmlns:a16="http://schemas.microsoft.com/office/drawing/2014/main" id="{53B1AA77-6328-4563-874E-AC9E846142FA}"/>
              </a:ext>
            </a:extLst>
          </p:cNvPr>
          <p:cNvPicPr>
            <a:picLocks noChangeAspect="1"/>
          </p:cNvPicPr>
          <p:nvPr/>
        </p:nvPicPr>
        <p:blipFill>
          <a:blip r:embed="rId5"/>
          <a:stretch>
            <a:fillRect/>
          </a:stretch>
        </p:blipFill>
        <p:spPr>
          <a:xfrm>
            <a:off x="3710573" y="1671699"/>
            <a:ext cx="445235" cy="287547"/>
          </a:xfrm>
          <a:prstGeom prst="rect">
            <a:avLst/>
          </a:prstGeom>
        </p:spPr>
      </p:pic>
      <p:sp>
        <p:nvSpPr>
          <p:cNvPr id="79" name="TextBox 78">
            <a:extLst>
              <a:ext uri="{FF2B5EF4-FFF2-40B4-BE49-F238E27FC236}">
                <a16:creationId xmlns="" xmlns:a16="http://schemas.microsoft.com/office/drawing/2014/main" id="{AD815CB5-CA1F-4509-8C4D-D34D51B183DC}"/>
              </a:ext>
            </a:extLst>
          </p:cNvPr>
          <p:cNvSpPr txBox="1"/>
          <p:nvPr/>
        </p:nvSpPr>
        <p:spPr>
          <a:xfrm>
            <a:off x="6405739" y="1494506"/>
            <a:ext cx="1197402" cy="646331"/>
          </a:xfrm>
          <a:prstGeom prst="rect">
            <a:avLst/>
          </a:prstGeom>
          <a:noFill/>
        </p:spPr>
        <p:txBody>
          <a:bodyPr wrap="square" rtlCol="0">
            <a:spAutoFit/>
          </a:bodyPr>
          <a:lstStyle/>
          <a:p>
            <a:pPr algn="ctr"/>
            <a:r>
              <a:rPr lang="en-US" sz="2400" b="1" dirty="0">
                <a:solidFill>
                  <a:schemeClr val="tx2"/>
                </a:solidFill>
              </a:rPr>
              <a:t>48.4</a:t>
            </a:r>
            <a:br>
              <a:rPr lang="en-US" sz="2400" b="1" dirty="0">
                <a:solidFill>
                  <a:schemeClr val="tx2"/>
                </a:solidFill>
              </a:rPr>
            </a:br>
            <a:r>
              <a:rPr lang="en-US" sz="1200" b="1" cap="small" dirty="0">
                <a:solidFill>
                  <a:schemeClr val="tx2"/>
                </a:solidFill>
                <a:latin typeface="+mj-lt"/>
                <a:ea typeface="+mj-ea"/>
                <a:cs typeface="+mj-cs"/>
              </a:rPr>
              <a:t>Average age</a:t>
            </a:r>
          </a:p>
        </p:txBody>
      </p:sp>
      <p:sp>
        <p:nvSpPr>
          <p:cNvPr id="80" name="TextBox 79">
            <a:extLst>
              <a:ext uri="{FF2B5EF4-FFF2-40B4-BE49-F238E27FC236}">
                <a16:creationId xmlns="" xmlns:a16="http://schemas.microsoft.com/office/drawing/2014/main" id="{72A53561-58C6-4502-8F8D-1A7D79ED031B}"/>
              </a:ext>
            </a:extLst>
          </p:cNvPr>
          <p:cNvSpPr txBox="1"/>
          <p:nvPr/>
        </p:nvSpPr>
        <p:spPr>
          <a:xfrm>
            <a:off x="2207173" y="1322026"/>
            <a:ext cx="1305842" cy="1015663"/>
          </a:xfrm>
          <a:prstGeom prst="rect">
            <a:avLst/>
          </a:prstGeom>
          <a:noFill/>
        </p:spPr>
        <p:txBody>
          <a:bodyPr wrap="square" rtlCol="0">
            <a:spAutoFit/>
          </a:bodyPr>
          <a:lstStyle/>
          <a:p>
            <a:pPr algn="ctr"/>
            <a:r>
              <a:rPr lang="en-US" sz="2400" b="1" dirty="0">
                <a:solidFill>
                  <a:schemeClr val="tx2"/>
                </a:solidFill>
              </a:rPr>
              <a:t>17,347 </a:t>
            </a:r>
            <a:r>
              <a:rPr lang="en-US" sz="1350" dirty="0"/>
              <a:t/>
            </a:r>
            <a:br>
              <a:rPr lang="en-US" sz="1350" dirty="0"/>
            </a:br>
            <a:r>
              <a:rPr lang="en-US" sz="1200" b="1" cap="small" dirty="0">
                <a:solidFill>
                  <a:schemeClr val="tx2"/>
                </a:solidFill>
                <a:latin typeface="+mj-lt"/>
                <a:ea typeface="+mj-ea"/>
                <a:cs typeface="+mj-cs"/>
              </a:rPr>
              <a:t>Full Time Equivalent (FTE) Employees </a:t>
            </a:r>
            <a:endParaRPr lang="en-US" sz="1500" b="1" cap="small" dirty="0">
              <a:solidFill>
                <a:schemeClr val="tx2"/>
              </a:solidFill>
              <a:latin typeface="+mj-lt"/>
              <a:ea typeface="+mj-ea"/>
              <a:cs typeface="+mj-cs"/>
            </a:endParaRPr>
          </a:p>
        </p:txBody>
      </p:sp>
      <p:sp>
        <p:nvSpPr>
          <p:cNvPr id="81" name="TextBox 80">
            <a:extLst>
              <a:ext uri="{FF2B5EF4-FFF2-40B4-BE49-F238E27FC236}">
                <a16:creationId xmlns="" xmlns:a16="http://schemas.microsoft.com/office/drawing/2014/main" id="{211802D0-0733-4957-9911-66334CB2FCA5}"/>
              </a:ext>
            </a:extLst>
          </p:cNvPr>
          <p:cNvSpPr txBox="1"/>
          <p:nvPr/>
        </p:nvSpPr>
        <p:spPr>
          <a:xfrm>
            <a:off x="9731208" y="1350277"/>
            <a:ext cx="1040410" cy="1015663"/>
          </a:xfrm>
          <a:prstGeom prst="rect">
            <a:avLst/>
          </a:prstGeom>
          <a:noFill/>
        </p:spPr>
        <p:txBody>
          <a:bodyPr wrap="square" rtlCol="0">
            <a:spAutoFit/>
          </a:bodyPr>
          <a:lstStyle/>
          <a:p>
            <a:pPr algn="ctr"/>
            <a:r>
              <a:rPr lang="en-US" sz="2400" b="1" dirty="0">
                <a:solidFill>
                  <a:schemeClr val="tx2"/>
                </a:solidFill>
              </a:rPr>
              <a:t>22%</a:t>
            </a:r>
            <a:br>
              <a:rPr lang="en-US" sz="2400" b="1" dirty="0">
                <a:solidFill>
                  <a:schemeClr val="tx2"/>
                </a:solidFill>
              </a:rPr>
            </a:br>
            <a:r>
              <a:rPr lang="en-US" sz="1200" b="1" cap="small" dirty="0">
                <a:solidFill>
                  <a:schemeClr val="tx2"/>
                </a:solidFill>
                <a:latin typeface="+mj-lt"/>
                <a:ea typeface="+mj-ea"/>
                <a:cs typeface="+mj-cs"/>
              </a:rPr>
              <a:t> Retirement Eligible Employees </a:t>
            </a:r>
            <a:endParaRPr lang="en-US" sz="1500" b="1" cap="small" dirty="0">
              <a:solidFill>
                <a:schemeClr val="tx2"/>
              </a:solidFill>
              <a:latin typeface="+mj-lt"/>
              <a:ea typeface="+mj-ea"/>
              <a:cs typeface="+mj-cs"/>
            </a:endParaRPr>
          </a:p>
        </p:txBody>
      </p:sp>
      <p:sp>
        <p:nvSpPr>
          <p:cNvPr id="82" name="TextBox 81">
            <a:extLst>
              <a:ext uri="{FF2B5EF4-FFF2-40B4-BE49-F238E27FC236}">
                <a16:creationId xmlns="" xmlns:a16="http://schemas.microsoft.com/office/drawing/2014/main" id="{6C79B6AB-CF13-460A-B710-0E8AB87907E7}"/>
              </a:ext>
            </a:extLst>
          </p:cNvPr>
          <p:cNvSpPr txBox="1"/>
          <p:nvPr/>
        </p:nvSpPr>
        <p:spPr>
          <a:xfrm>
            <a:off x="4289596" y="1315239"/>
            <a:ext cx="1282034" cy="830997"/>
          </a:xfrm>
          <a:prstGeom prst="rect">
            <a:avLst/>
          </a:prstGeom>
          <a:noFill/>
        </p:spPr>
        <p:txBody>
          <a:bodyPr wrap="square" rtlCol="0">
            <a:spAutoFit/>
          </a:bodyPr>
          <a:lstStyle/>
          <a:p>
            <a:pPr algn="ctr"/>
            <a:r>
              <a:rPr lang="en-US" sz="2400" b="1" dirty="0">
                <a:solidFill>
                  <a:schemeClr val="tx2"/>
                </a:solidFill>
              </a:rPr>
              <a:t>17 </a:t>
            </a:r>
            <a:r>
              <a:rPr lang="en-US" sz="2400" b="1" cap="small" dirty="0">
                <a:solidFill>
                  <a:schemeClr val="tx2"/>
                </a:solidFill>
              </a:rPr>
              <a:t>Years</a:t>
            </a:r>
            <a:r>
              <a:rPr lang="en-US" sz="2400" b="1" dirty="0">
                <a:solidFill>
                  <a:schemeClr val="tx2"/>
                </a:solidFill>
              </a:rPr>
              <a:t/>
            </a:r>
            <a:br>
              <a:rPr lang="en-US" sz="2400" b="1" dirty="0">
                <a:solidFill>
                  <a:schemeClr val="tx2"/>
                </a:solidFill>
              </a:rPr>
            </a:br>
            <a:r>
              <a:rPr lang="en-US" sz="1200" b="1" cap="small" dirty="0">
                <a:solidFill>
                  <a:schemeClr val="tx2"/>
                </a:solidFill>
                <a:latin typeface="+mj-lt"/>
                <a:ea typeface="+mj-ea"/>
                <a:cs typeface="+mj-cs"/>
              </a:rPr>
              <a:t>Average length of service at NASA</a:t>
            </a:r>
          </a:p>
        </p:txBody>
      </p:sp>
      <p:cxnSp>
        <p:nvCxnSpPr>
          <p:cNvPr id="83" name="Straight Connector 82">
            <a:extLst>
              <a:ext uri="{FF2B5EF4-FFF2-40B4-BE49-F238E27FC236}">
                <a16:creationId xmlns="" xmlns:a16="http://schemas.microsoft.com/office/drawing/2014/main" id="{779FC26B-91D1-49E4-A6DC-2AF59526FA0F}"/>
              </a:ext>
            </a:extLst>
          </p:cNvPr>
          <p:cNvCxnSpPr/>
          <p:nvPr/>
        </p:nvCxnSpPr>
        <p:spPr>
          <a:xfrm flipH="1">
            <a:off x="787940" y="2383280"/>
            <a:ext cx="10573967" cy="0"/>
          </a:xfrm>
          <a:prstGeom prst="line">
            <a:avLst/>
          </a:prstGeom>
          <a:ln w="412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 xmlns:a16="http://schemas.microsoft.com/office/drawing/2014/main" id="{BF83930B-7E3E-470D-884B-8EA423C4E2DC}"/>
              </a:ext>
            </a:extLst>
          </p:cNvPr>
          <p:cNvSpPr/>
          <p:nvPr/>
        </p:nvSpPr>
        <p:spPr>
          <a:xfrm>
            <a:off x="1010103" y="2501201"/>
            <a:ext cx="3359198" cy="688137"/>
          </a:xfrm>
          <a:prstGeom prst="rect">
            <a:avLst/>
          </a:prstGeom>
        </p:spPr>
        <p:txBody>
          <a:bodyPr wrap="square">
            <a:spAutoFit/>
          </a:bodyPr>
          <a:lstStyle/>
          <a:p>
            <a:pPr algn="ctr">
              <a:lnSpc>
                <a:spcPct val="80000"/>
              </a:lnSpc>
            </a:pPr>
            <a:r>
              <a:rPr lang="en-US" sz="1600" b="1" cap="small" dirty="0">
                <a:solidFill>
                  <a:schemeClr val="tx2"/>
                </a:solidFill>
              </a:rPr>
              <a:t>career opportunities across science, technology, aeronautics and space exploration. </a:t>
            </a:r>
          </a:p>
        </p:txBody>
      </p:sp>
      <p:sp>
        <p:nvSpPr>
          <p:cNvPr id="100" name="Oval 99">
            <a:extLst>
              <a:ext uri="{FF2B5EF4-FFF2-40B4-BE49-F238E27FC236}">
                <a16:creationId xmlns="" xmlns:a16="http://schemas.microsoft.com/office/drawing/2014/main" id="{C9F180EF-6C57-4DAC-9344-40152C68B2DB}"/>
              </a:ext>
            </a:extLst>
          </p:cNvPr>
          <p:cNvSpPr/>
          <p:nvPr/>
        </p:nvSpPr>
        <p:spPr>
          <a:xfrm>
            <a:off x="7589696" y="1508532"/>
            <a:ext cx="617220" cy="617220"/>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91" dirty="0">
              <a:solidFill>
                <a:prstClr val="white"/>
              </a:solidFill>
            </a:endParaRPr>
          </a:p>
        </p:txBody>
      </p:sp>
      <p:pic>
        <p:nvPicPr>
          <p:cNvPr id="101" name="Picture 100">
            <a:extLst>
              <a:ext uri="{FF2B5EF4-FFF2-40B4-BE49-F238E27FC236}">
                <a16:creationId xmlns="" xmlns:a16="http://schemas.microsoft.com/office/drawing/2014/main" id="{73984C98-1609-4F88-9548-2FAEBE32019C}"/>
              </a:ext>
            </a:extLst>
          </p:cNvPr>
          <p:cNvPicPr>
            <a:picLocks noChangeAspect="1"/>
          </p:cNvPicPr>
          <p:nvPr/>
        </p:nvPicPr>
        <p:blipFill>
          <a:blip r:embed="rId6"/>
          <a:stretch>
            <a:fillRect/>
          </a:stretch>
        </p:blipFill>
        <p:spPr>
          <a:xfrm>
            <a:off x="5945928" y="1616743"/>
            <a:ext cx="312645" cy="345340"/>
          </a:xfrm>
          <a:prstGeom prst="rect">
            <a:avLst/>
          </a:prstGeom>
        </p:spPr>
      </p:pic>
      <p:sp>
        <p:nvSpPr>
          <p:cNvPr id="102" name="TextBox 101">
            <a:extLst>
              <a:ext uri="{FF2B5EF4-FFF2-40B4-BE49-F238E27FC236}">
                <a16:creationId xmlns="" xmlns:a16="http://schemas.microsoft.com/office/drawing/2014/main" id="{05619CBF-3E14-41B3-8013-5BF4C5D0B3E5}"/>
              </a:ext>
            </a:extLst>
          </p:cNvPr>
          <p:cNvSpPr txBox="1"/>
          <p:nvPr/>
        </p:nvSpPr>
        <p:spPr>
          <a:xfrm>
            <a:off x="8027805" y="1351351"/>
            <a:ext cx="1253471" cy="1015663"/>
          </a:xfrm>
          <a:prstGeom prst="rect">
            <a:avLst/>
          </a:prstGeom>
          <a:noFill/>
        </p:spPr>
        <p:txBody>
          <a:bodyPr wrap="square" rtlCol="0">
            <a:spAutoFit/>
          </a:bodyPr>
          <a:lstStyle/>
          <a:p>
            <a:pPr algn="ctr"/>
            <a:r>
              <a:rPr lang="en-US" sz="2400" b="1" dirty="0">
                <a:solidFill>
                  <a:schemeClr val="tx2"/>
                </a:solidFill>
              </a:rPr>
              <a:t>34% </a:t>
            </a:r>
          </a:p>
          <a:p>
            <a:pPr algn="ctr"/>
            <a:r>
              <a:rPr lang="en-US" sz="1200" b="1" cap="small" dirty="0">
                <a:solidFill>
                  <a:schemeClr val="tx2"/>
                </a:solidFill>
                <a:latin typeface="+mj-lt"/>
                <a:ea typeface="+mj-ea"/>
                <a:cs typeface="+mj-cs"/>
              </a:rPr>
              <a:t>of the </a:t>
            </a:r>
          </a:p>
          <a:p>
            <a:pPr algn="ctr"/>
            <a:r>
              <a:rPr lang="en-US" sz="1200" b="1" cap="small" dirty="0">
                <a:solidFill>
                  <a:schemeClr val="tx2"/>
                </a:solidFill>
                <a:latin typeface="+mj-lt"/>
                <a:ea typeface="+mj-ea"/>
                <a:cs typeface="+mj-cs"/>
              </a:rPr>
              <a:t>workforce is female </a:t>
            </a:r>
          </a:p>
        </p:txBody>
      </p:sp>
      <p:pic>
        <p:nvPicPr>
          <p:cNvPr id="108" name="Picture 4" descr="Image result for female icon white transparent">
            <a:extLst>
              <a:ext uri="{FF2B5EF4-FFF2-40B4-BE49-F238E27FC236}">
                <a16:creationId xmlns="" xmlns:a16="http://schemas.microsoft.com/office/drawing/2014/main" id="{883C04AA-6A3D-42C7-91E2-C48440771C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66010" y="1611002"/>
            <a:ext cx="261794" cy="39467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 xmlns:a16="http://schemas.microsoft.com/office/drawing/2014/main" id="{457E1059-ADEC-114E-9EDC-3405497668BA}"/>
              </a:ext>
            </a:extLst>
          </p:cNvPr>
          <p:cNvGrpSpPr/>
          <p:nvPr/>
        </p:nvGrpSpPr>
        <p:grpSpPr>
          <a:xfrm>
            <a:off x="4877988" y="2610649"/>
            <a:ext cx="2825217" cy="3265534"/>
            <a:chOff x="3231836" y="2609098"/>
            <a:chExt cx="2825217" cy="3265534"/>
          </a:xfrm>
        </p:grpSpPr>
        <p:sp>
          <p:nvSpPr>
            <p:cNvPr id="86" name="Oval 85">
              <a:extLst>
                <a:ext uri="{FF2B5EF4-FFF2-40B4-BE49-F238E27FC236}">
                  <a16:creationId xmlns="" xmlns:a16="http://schemas.microsoft.com/office/drawing/2014/main" id="{9872A531-171A-40C9-AC45-439DF2D8AB70}"/>
                </a:ext>
              </a:extLst>
            </p:cNvPr>
            <p:cNvSpPr/>
            <p:nvPr/>
          </p:nvSpPr>
          <p:spPr>
            <a:xfrm>
              <a:off x="3231836" y="4386186"/>
              <a:ext cx="617220" cy="617220"/>
            </a:xfrm>
            <a:prstGeom prst="ellipse">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endParaRPr>
            </a:p>
          </p:txBody>
        </p:sp>
        <p:sp>
          <p:nvSpPr>
            <p:cNvPr id="87" name="Rectangle 86">
              <a:extLst>
                <a:ext uri="{FF2B5EF4-FFF2-40B4-BE49-F238E27FC236}">
                  <a16:creationId xmlns="" xmlns:a16="http://schemas.microsoft.com/office/drawing/2014/main" id="{8C7C742F-2753-4943-A715-2818EFE6CB1D}"/>
                </a:ext>
              </a:extLst>
            </p:cNvPr>
            <p:cNvSpPr/>
            <p:nvPr/>
          </p:nvSpPr>
          <p:spPr>
            <a:xfrm>
              <a:off x="3904691" y="4255460"/>
              <a:ext cx="2152362" cy="319446"/>
            </a:xfrm>
            <a:prstGeom prst="rect">
              <a:avLst/>
            </a:prstGeom>
          </p:spPr>
          <p:txBody>
            <a:bodyPr wrap="square">
              <a:spAutoFit/>
            </a:bodyPr>
            <a:lstStyle/>
            <a:p>
              <a:pPr algn="ctr">
                <a:lnSpc>
                  <a:spcPct val="80000"/>
                </a:lnSpc>
              </a:pPr>
              <a:r>
                <a:rPr lang="en-US" b="1" cap="small" dirty="0">
                  <a:solidFill>
                    <a:schemeClr val="tx2"/>
                  </a:solidFill>
                </a:rPr>
                <a:t>Early Career Hires </a:t>
              </a:r>
            </a:p>
          </p:txBody>
        </p:sp>
        <p:sp>
          <p:nvSpPr>
            <p:cNvPr id="88" name="Rectangle 87">
              <a:extLst>
                <a:ext uri="{FF2B5EF4-FFF2-40B4-BE49-F238E27FC236}">
                  <a16:creationId xmlns="" xmlns:a16="http://schemas.microsoft.com/office/drawing/2014/main" id="{DCE780A5-A9CB-4A6D-965E-8D1B293B16E0}"/>
                </a:ext>
              </a:extLst>
            </p:cNvPr>
            <p:cNvSpPr/>
            <p:nvPr/>
          </p:nvSpPr>
          <p:spPr>
            <a:xfrm>
              <a:off x="3892720" y="4486255"/>
              <a:ext cx="2133734" cy="674031"/>
            </a:xfrm>
            <a:prstGeom prst="rect">
              <a:avLst/>
            </a:prstGeom>
          </p:spPr>
          <p:txBody>
            <a:bodyPr wrap="square">
              <a:spAutoFit/>
            </a:bodyPr>
            <a:lstStyle/>
            <a:p>
              <a:pPr algn="ctr">
                <a:lnSpc>
                  <a:spcPct val="90000"/>
                </a:lnSpc>
              </a:pPr>
              <a:r>
                <a:rPr lang="en-US" sz="1050" dirty="0">
                  <a:solidFill>
                    <a:schemeClr val="tx2"/>
                  </a:solidFill>
                  <a:ea typeface="Helvetica" charset="0"/>
                  <a:cs typeface="Helvetica" charset="0"/>
                </a:rPr>
                <a:t>In FY2016- FY2018, NASA had </a:t>
              </a:r>
            </a:p>
            <a:p>
              <a:pPr algn="ctr">
                <a:lnSpc>
                  <a:spcPct val="90000"/>
                </a:lnSpc>
              </a:pPr>
              <a:r>
                <a:rPr lang="en-US" sz="2100" b="1" cap="small" dirty="0">
                  <a:solidFill>
                    <a:schemeClr val="tx2"/>
                  </a:solidFill>
                </a:rPr>
                <a:t>669 hires </a:t>
              </a:r>
              <a:r>
                <a:rPr lang="en-US" sz="1050" dirty="0">
                  <a:solidFill>
                    <a:schemeClr val="tx2"/>
                  </a:solidFill>
                  <a:ea typeface="Helvetica" charset="0"/>
                  <a:cs typeface="Helvetica" charset="0"/>
                </a:rPr>
                <a:t>(32% of all hires) </a:t>
              </a:r>
            </a:p>
            <a:p>
              <a:pPr algn="ctr">
                <a:lnSpc>
                  <a:spcPct val="90000"/>
                </a:lnSpc>
              </a:pPr>
              <a:r>
                <a:rPr lang="en-US" sz="1050" dirty="0">
                  <a:solidFill>
                    <a:schemeClr val="tx2"/>
                  </a:solidFill>
                  <a:ea typeface="Helvetica" charset="0"/>
                  <a:cs typeface="Helvetica" charset="0"/>
                </a:rPr>
                <a:t>that were GS-11 and below</a:t>
              </a:r>
            </a:p>
          </p:txBody>
        </p:sp>
        <p:sp>
          <p:nvSpPr>
            <p:cNvPr id="89" name="Oval 88">
              <a:extLst>
                <a:ext uri="{FF2B5EF4-FFF2-40B4-BE49-F238E27FC236}">
                  <a16:creationId xmlns="" xmlns:a16="http://schemas.microsoft.com/office/drawing/2014/main" id="{4EF08477-348F-4258-944A-1F402E461AD7}"/>
                </a:ext>
              </a:extLst>
            </p:cNvPr>
            <p:cNvSpPr/>
            <p:nvPr/>
          </p:nvSpPr>
          <p:spPr>
            <a:xfrm>
              <a:off x="3243539" y="5202367"/>
              <a:ext cx="617220" cy="617220"/>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endParaRPr>
            </a:p>
          </p:txBody>
        </p:sp>
        <p:sp>
          <p:nvSpPr>
            <p:cNvPr id="90" name="Rectangle 89">
              <a:extLst>
                <a:ext uri="{FF2B5EF4-FFF2-40B4-BE49-F238E27FC236}">
                  <a16:creationId xmlns="" xmlns:a16="http://schemas.microsoft.com/office/drawing/2014/main" id="{A3D845DC-3789-41A7-A653-1F920BA7B42B}"/>
                </a:ext>
              </a:extLst>
            </p:cNvPr>
            <p:cNvSpPr/>
            <p:nvPr/>
          </p:nvSpPr>
          <p:spPr>
            <a:xfrm>
              <a:off x="3882537" y="5304476"/>
              <a:ext cx="2055146" cy="570156"/>
            </a:xfrm>
            <a:prstGeom prst="rect">
              <a:avLst/>
            </a:prstGeom>
          </p:spPr>
          <p:txBody>
            <a:bodyPr wrap="square">
              <a:spAutoFit/>
            </a:bodyPr>
            <a:lstStyle/>
            <a:p>
              <a:pPr algn="ctr">
                <a:lnSpc>
                  <a:spcPct val="90000"/>
                </a:lnSpc>
              </a:pPr>
              <a:r>
                <a:rPr lang="en-US" sz="1050" dirty="0">
                  <a:solidFill>
                    <a:schemeClr val="tx2"/>
                  </a:solidFill>
                  <a:ea typeface="Helvetica" charset="0"/>
                  <a:cs typeface="Helvetica" charset="0"/>
                </a:rPr>
                <a:t>Total Workforce includes (10%)</a:t>
              </a:r>
              <a:r>
                <a:rPr lang="en-US" sz="825" dirty="0">
                  <a:solidFill>
                    <a:schemeClr val="tx2"/>
                  </a:solidFill>
                  <a:ea typeface="Helvetica" charset="0"/>
                  <a:cs typeface="Helvetica" charset="0"/>
                </a:rPr>
                <a:t/>
              </a:r>
              <a:br>
                <a:rPr lang="en-US" sz="825" dirty="0">
                  <a:solidFill>
                    <a:schemeClr val="tx2"/>
                  </a:solidFill>
                  <a:ea typeface="Helvetica" charset="0"/>
                  <a:cs typeface="Helvetica" charset="0"/>
                </a:rPr>
              </a:br>
              <a:r>
                <a:rPr lang="en-US" sz="2400" b="1" dirty="0">
                  <a:solidFill>
                    <a:schemeClr val="tx2"/>
                  </a:solidFill>
                </a:rPr>
                <a:t>1,688 </a:t>
              </a:r>
              <a:r>
                <a:rPr lang="en-US" sz="2400" b="1" cap="small" dirty="0">
                  <a:solidFill>
                    <a:schemeClr val="tx2"/>
                  </a:solidFill>
                </a:rPr>
                <a:t>Veterans </a:t>
              </a:r>
            </a:p>
          </p:txBody>
        </p:sp>
        <p:pic>
          <p:nvPicPr>
            <p:cNvPr id="91" name="Picture 90">
              <a:extLst>
                <a:ext uri="{FF2B5EF4-FFF2-40B4-BE49-F238E27FC236}">
                  <a16:creationId xmlns="" xmlns:a16="http://schemas.microsoft.com/office/drawing/2014/main" id="{2E510C34-3BDB-4B74-B046-FB351477004D}"/>
                </a:ext>
              </a:extLst>
            </p:cNvPr>
            <p:cNvPicPr>
              <a:picLocks noChangeAspect="1"/>
            </p:cNvPicPr>
            <p:nvPr/>
          </p:nvPicPr>
          <p:blipFill>
            <a:blip r:embed="rId8"/>
            <a:stretch>
              <a:fillRect/>
            </a:stretch>
          </p:blipFill>
          <p:spPr>
            <a:xfrm>
              <a:off x="3315562" y="5304477"/>
              <a:ext cx="442860" cy="400003"/>
            </a:xfrm>
            <a:prstGeom prst="rect">
              <a:avLst/>
            </a:prstGeom>
          </p:spPr>
        </p:pic>
        <p:pic>
          <p:nvPicPr>
            <p:cNvPr id="92" name="Picture 91">
              <a:extLst>
                <a:ext uri="{FF2B5EF4-FFF2-40B4-BE49-F238E27FC236}">
                  <a16:creationId xmlns="" xmlns:a16="http://schemas.microsoft.com/office/drawing/2014/main" id="{3A013DF2-71DE-4324-B1C0-80A11D2E489C}"/>
                </a:ext>
              </a:extLst>
            </p:cNvPr>
            <p:cNvPicPr>
              <a:picLocks noChangeAspect="1"/>
            </p:cNvPicPr>
            <p:nvPr/>
          </p:nvPicPr>
          <p:blipFill>
            <a:blip r:embed="rId9"/>
            <a:stretch>
              <a:fillRect/>
            </a:stretch>
          </p:blipFill>
          <p:spPr>
            <a:xfrm>
              <a:off x="3347482" y="4489623"/>
              <a:ext cx="395867" cy="365927"/>
            </a:xfrm>
            <a:prstGeom prst="rect">
              <a:avLst/>
            </a:prstGeom>
          </p:spPr>
        </p:pic>
        <p:sp>
          <p:nvSpPr>
            <p:cNvPr id="95" name="Oval 94">
              <a:extLst>
                <a:ext uri="{FF2B5EF4-FFF2-40B4-BE49-F238E27FC236}">
                  <a16:creationId xmlns="" xmlns:a16="http://schemas.microsoft.com/office/drawing/2014/main" id="{9C055F94-CCFF-47A3-B464-BD927CFC2B8E}"/>
                </a:ext>
              </a:extLst>
            </p:cNvPr>
            <p:cNvSpPr/>
            <p:nvPr/>
          </p:nvSpPr>
          <p:spPr>
            <a:xfrm>
              <a:off x="3251870" y="2725136"/>
              <a:ext cx="617220" cy="617220"/>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endParaRPr>
            </a:p>
          </p:txBody>
        </p:sp>
        <p:sp>
          <p:nvSpPr>
            <p:cNvPr id="96" name="Rectangle 95">
              <a:extLst>
                <a:ext uri="{FF2B5EF4-FFF2-40B4-BE49-F238E27FC236}">
                  <a16:creationId xmlns="" xmlns:a16="http://schemas.microsoft.com/office/drawing/2014/main" id="{D3AED082-79F5-40DC-9696-5711FEA06870}"/>
                </a:ext>
              </a:extLst>
            </p:cNvPr>
            <p:cNvSpPr/>
            <p:nvPr/>
          </p:nvSpPr>
          <p:spPr>
            <a:xfrm>
              <a:off x="3887441" y="2609098"/>
              <a:ext cx="820785" cy="985654"/>
            </a:xfrm>
            <a:prstGeom prst="rect">
              <a:avLst/>
            </a:prstGeom>
          </p:spPr>
          <p:txBody>
            <a:bodyPr wrap="square">
              <a:spAutoFit/>
            </a:bodyPr>
            <a:lstStyle/>
            <a:p>
              <a:pPr>
                <a:lnSpc>
                  <a:spcPct val="90000"/>
                </a:lnSpc>
              </a:pPr>
              <a:r>
                <a:rPr lang="en-US" sz="2400" b="1" dirty="0">
                  <a:solidFill>
                    <a:schemeClr val="tx2"/>
                  </a:solidFill>
                </a:rPr>
                <a:t>47%</a:t>
              </a:r>
              <a:r>
                <a:rPr lang="en-US" sz="4050" b="1" dirty="0">
                  <a:solidFill>
                    <a:schemeClr val="tx2"/>
                  </a:solidFill>
                </a:rPr>
                <a:t> </a:t>
              </a:r>
              <a:r>
                <a:rPr lang="en-US" sz="2400" dirty="0"/>
                <a:t/>
              </a:r>
              <a:br>
                <a:rPr lang="en-US" sz="2400" dirty="0"/>
              </a:br>
              <a:endParaRPr lang="en-US" sz="2400" b="1" cap="small" dirty="0">
                <a:solidFill>
                  <a:schemeClr val="tx2"/>
                </a:solidFill>
              </a:endParaRPr>
            </a:p>
          </p:txBody>
        </p:sp>
        <p:pic>
          <p:nvPicPr>
            <p:cNvPr id="97" name="Picture 96">
              <a:extLst>
                <a:ext uri="{FF2B5EF4-FFF2-40B4-BE49-F238E27FC236}">
                  <a16:creationId xmlns="" xmlns:a16="http://schemas.microsoft.com/office/drawing/2014/main" id="{B14D3C8B-D781-4B99-A13D-9E54C448367A}"/>
                </a:ext>
              </a:extLst>
            </p:cNvPr>
            <p:cNvPicPr>
              <a:picLocks noChangeAspect="1"/>
            </p:cNvPicPr>
            <p:nvPr/>
          </p:nvPicPr>
          <p:blipFill>
            <a:blip r:embed="rId10" cstate="print">
              <a:lum bright="72000"/>
              <a:extLst>
                <a:ext uri="{28A0092B-C50C-407E-A947-70E740481C1C}">
                  <a14:useLocalDpi xmlns:a14="http://schemas.microsoft.com/office/drawing/2010/main" val="0"/>
                </a:ext>
              </a:extLst>
            </a:blip>
            <a:stretch>
              <a:fillRect/>
            </a:stretch>
          </p:blipFill>
          <p:spPr>
            <a:xfrm>
              <a:off x="3291536" y="2796478"/>
              <a:ext cx="545879" cy="545879"/>
            </a:xfrm>
            <a:prstGeom prst="rect">
              <a:avLst/>
            </a:prstGeom>
          </p:spPr>
        </p:pic>
        <p:sp>
          <p:nvSpPr>
            <p:cNvPr id="98" name="Rectangle 97">
              <a:extLst>
                <a:ext uri="{FF2B5EF4-FFF2-40B4-BE49-F238E27FC236}">
                  <a16:creationId xmlns="" xmlns:a16="http://schemas.microsoft.com/office/drawing/2014/main" id="{DBA623F1-B96F-4F0E-9B94-959EF12C87F6}"/>
                </a:ext>
              </a:extLst>
            </p:cNvPr>
            <p:cNvSpPr/>
            <p:nvPr/>
          </p:nvSpPr>
          <p:spPr>
            <a:xfrm>
              <a:off x="4482514" y="2759877"/>
              <a:ext cx="1458962" cy="590931"/>
            </a:xfrm>
            <a:prstGeom prst="rect">
              <a:avLst/>
            </a:prstGeom>
          </p:spPr>
          <p:txBody>
            <a:bodyPr wrap="square">
              <a:spAutoFit/>
            </a:bodyPr>
            <a:lstStyle/>
            <a:p>
              <a:pPr algn="ctr">
                <a:lnSpc>
                  <a:spcPct val="90000"/>
                </a:lnSpc>
              </a:pPr>
              <a:r>
                <a:rPr lang="en-US" sz="1200" b="1" cap="small" dirty="0">
                  <a:solidFill>
                    <a:schemeClr val="tx2"/>
                  </a:solidFill>
                  <a:latin typeface="+mj-lt"/>
                  <a:ea typeface="+mj-ea"/>
                  <a:cs typeface="+mj-cs"/>
                </a:rPr>
                <a:t>of Civil Servants have a Master’s Degree or Ph.D.</a:t>
              </a:r>
            </a:p>
          </p:txBody>
        </p:sp>
        <p:sp>
          <p:nvSpPr>
            <p:cNvPr id="105" name="Oval 104">
              <a:extLst>
                <a:ext uri="{FF2B5EF4-FFF2-40B4-BE49-F238E27FC236}">
                  <a16:creationId xmlns="" xmlns:a16="http://schemas.microsoft.com/office/drawing/2014/main" id="{17BC7E83-D72B-4320-A17C-78793347C74F}"/>
                </a:ext>
              </a:extLst>
            </p:cNvPr>
            <p:cNvSpPr/>
            <p:nvPr/>
          </p:nvSpPr>
          <p:spPr>
            <a:xfrm>
              <a:off x="3275499" y="3493591"/>
              <a:ext cx="617220" cy="61722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191" dirty="0">
                <a:solidFill>
                  <a:prstClr val="white"/>
                </a:solidFill>
              </a:endParaRPr>
            </a:p>
          </p:txBody>
        </p:sp>
        <p:sp>
          <p:nvSpPr>
            <p:cNvPr id="106" name="Rectangle 105">
              <a:extLst>
                <a:ext uri="{FF2B5EF4-FFF2-40B4-BE49-F238E27FC236}">
                  <a16:creationId xmlns="" xmlns:a16="http://schemas.microsoft.com/office/drawing/2014/main" id="{CC9214AB-70DF-4674-BA56-54CA21336328}"/>
                </a:ext>
              </a:extLst>
            </p:cNvPr>
            <p:cNvSpPr/>
            <p:nvPr/>
          </p:nvSpPr>
          <p:spPr>
            <a:xfrm>
              <a:off x="4639562" y="3488114"/>
              <a:ext cx="1144865" cy="623248"/>
            </a:xfrm>
            <a:prstGeom prst="rect">
              <a:avLst/>
            </a:prstGeom>
          </p:spPr>
          <p:txBody>
            <a:bodyPr wrap="none">
              <a:spAutoFit/>
            </a:bodyPr>
            <a:lstStyle/>
            <a:p>
              <a:pPr algn="ctr">
                <a:buSzPts val="1000"/>
                <a:tabLst>
                  <a:tab pos="342900" algn="l"/>
                </a:tabLst>
              </a:pPr>
              <a:r>
                <a:rPr lang="en-US" sz="1200" b="1" cap="small" dirty="0">
                  <a:solidFill>
                    <a:schemeClr val="tx2"/>
                  </a:solidFill>
                  <a:latin typeface="+mj-lt"/>
                  <a:ea typeface="+mj-ea"/>
                  <a:cs typeface="+mj-cs"/>
                </a:rPr>
                <a:t>Average annual </a:t>
              </a:r>
            </a:p>
            <a:p>
              <a:pPr algn="ctr">
                <a:buSzPts val="1000"/>
                <a:tabLst>
                  <a:tab pos="342900" algn="l"/>
                </a:tabLst>
              </a:pPr>
              <a:r>
                <a:rPr lang="en-US" sz="1200" b="1" cap="small" dirty="0">
                  <a:solidFill>
                    <a:schemeClr val="tx2"/>
                  </a:solidFill>
                  <a:latin typeface="+mj-lt"/>
                  <a:ea typeface="+mj-ea"/>
                  <a:cs typeface="+mj-cs"/>
                </a:rPr>
                <a:t>attrition </a:t>
              </a:r>
            </a:p>
            <a:p>
              <a:pPr algn="ctr">
                <a:buSzPts val="1000"/>
                <a:tabLst>
                  <a:tab pos="342900" algn="l"/>
                </a:tabLst>
              </a:pPr>
              <a:r>
                <a:rPr lang="en-US" sz="1050" dirty="0">
                  <a:solidFill>
                    <a:schemeClr val="tx2"/>
                  </a:solidFill>
                  <a:ea typeface="Helvetica" charset="0"/>
                  <a:cs typeface="Helvetica" charset="0"/>
                </a:rPr>
                <a:t>(FY2016-FY2018) </a:t>
              </a:r>
            </a:p>
          </p:txBody>
        </p:sp>
        <p:sp>
          <p:nvSpPr>
            <p:cNvPr id="107" name="Rectangle 106">
              <a:extLst>
                <a:ext uri="{FF2B5EF4-FFF2-40B4-BE49-F238E27FC236}">
                  <a16:creationId xmlns="" xmlns:a16="http://schemas.microsoft.com/office/drawing/2014/main" id="{32B2331B-3406-464E-A7B0-4BE4A0ABCF43}"/>
                </a:ext>
              </a:extLst>
            </p:cNvPr>
            <p:cNvSpPr/>
            <p:nvPr/>
          </p:nvSpPr>
          <p:spPr>
            <a:xfrm>
              <a:off x="3979922" y="3582767"/>
              <a:ext cx="820785" cy="424732"/>
            </a:xfrm>
            <a:prstGeom prst="rect">
              <a:avLst/>
            </a:prstGeom>
          </p:spPr>
          <p:txBody>
            <a:bodyPr wrap="square">
              <a:spAutoFit/>
            </a:bodyPr>
            <a:lstStyle/>
            <a:p>
              <a:pPr>
                <a:lnSpc>
                  <a:spcPct val="90000"/>
                </a:lnSpc>
              </a:pPr>
              <a:r>
                <a:rPr lang="en-US" sz="2400" b="1" dirty="0">
                  <a:solidFill>
                    <a:schemeClr val="tx2"/>
                  </a:solidFill>
                </a:rPr>
                <a:t>5.5%</a:t>
              </a:r>
              <a:endParaRPr lang="en-US" sz="2400" b="1" cap="small" dirty="0">
                <a:solidFill>
                  <a:schemeClr val="tx2"/>
                </a:solidFill>
              </a:endParaRPr>
            </a:p>
          </p:txBody>
        </p:sp>
        <p:pic>
          <p:nvPicPr>
            <p:cNvPr id="109" name="Picture 28" descr="Image result for door icon white">
              <a:extLst>
                <a:ext uri="{FF2B5EF4-FFF2-40B4-BE49-F238E27FC236}">
                  <a16:creationId xmlns="" xmlns:a16="http://schemas.microsoft.com/office/drawing/2014/main" id="{D8D61F56-07B5-41C5-A550-5A22B0ADA1D4}"/>
                </a:ext>
              </a:extLst>
            </p:cNvPr>
            <p:cNvPicPr>
              <a:picLocks noChangeAspect="1" noChangeArrowheads="1"/>
            </p:cNvPicPr>
            <p:nvPr/>
          </p:nvPicPr>
          <p:blipFill>
            <a:blip r:embed="rId11" cstate="print">
              <a:lum bright="70000" contrast="-70000"/>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386042" y="3602798"/>
              <a:ext cx="393878" cy="3938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 name="Group 109">
            <a:extLst>
              <a:ext uri="{FF2B5EF4-FFF2-40B4-BE49-F238E27FC236}">
                <a16:creationId xmlns="" xmlns:a16="http://schemas.microsoft.com/office/drawing/2014/main" id="{2D7FC5D8-74B9-48F7-AF24-10BE4283A96C}"/>
              </a:ext>
            </a:extLst>
          </p:cNvPr>
          <p:cNvGrpSpPr/>
          <p:nvPr/>
        </p:nvGrpSpPr>
        <p:grpSpPr>
          <a:xfrm>
            <a:off x="875826" y="3093327"/>
            <a:ext cx="3547977" cy="2929893"/>
            <a:chOff x="732669" y="3131115"/>
            <a:chExt cx="5017597" cy="4037423"/>
          </a:xfrm>
        </p:grpSpPr>
        <p:graphicFrame>
          <p:nvGraphicFramePr>
            <p:cNvPr id="111" name="Chart 110">
              <a:extLst>
                <a:ext uri="{FF2B5EF4-FFF2-40B4-BE49-F238E27FC236}">
                  <a16:creationId xmlns="" xmlns:a16="http://schemas.microsoft.com/office/drawing/2014/main" id="{0EB2D3CA-5AB6-4633-A901-DDAD47183C14}"/>
                </a:ext>
              </a:extLst>
            </p:cNvPr>
            <p:cNvGraphicFramePr/>
            <p:nvPr>
              <p:extLst/>
            </p:nvPr>
          </p:nvGraphicFramePr>
          <p:xfrm>
            <a:off x="732669" y="3131115"/>
            <a:ext cx="5017597" cy="4037423"/>
          </p:xfrm>
          <a:graphic>
            <a:graphicData uri="http://schemas.openxmlformats.org/drawingml/2006/chart">
              <c:chart xmlns:c="http://schemas.openxmlformats.org/drawingml/2006/chart" xmlns:r="http://schemas.openxmlformats.org/officeDocument/2006/relationships" r:id="rId13"/>
            </a:graphicData>
          </a:graphic>
        </p:graphicFrame>
        <p:sp>
          <p:nvSpPr>
            <p:cNvPr id="112" name="Oval 111">
              <a:extLst>
                <a:ext uri="{FF2B5EF4-FFF2-40B4-BE49-F238E27FC236}">
                  <a16:creationId xmlns="" xmlns:a16="http://schemas.microsoft.com/office/drawing/2014/main" id="{C3273A4D-DD08-4191-93A2-509DA08FEFBF}"/>
                </a:ext>
              </a:extLst>
            </p:cNvPr>
            <p:cNvSpPr/>
            <p:nvPr/>
          </p:nvSpPr>
          <p:spPr>
            <a:xfrm>
              <a:off x="2158374" y="4240670"/>
              <a:ext cx="2166183" cy="2126339"/>
            </a:xfrm>
            <a:prstGeom prst="ellipse">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r>
                <a:rPr lang="en-US" sz="1350" cap="small" dirty="0">
                  <a:solidFill>
                    <a:schemeClr val="bg1"/>
                  </a:solidFill>
                  <a:latin typeface="+mj-lt"/>
                  <a:ea typeface="+mj-ea"/>
                  <a:cs typeface="+mj-cs"/>
                </a:rPr>
                <a:t>Distribution of</a:t>
              </a:r>
            </a:p>
            <a:p>
              <a:pPr algn="ctr">
                <a:lnSpc>
                  <a:spcPct val="90000"/>
                </a:lnSpc>
              </a:pPr>
              <a:r>
                <a:rPr lang="en-US" sz="1350" cap="small" dirty="0">
                  <a:solidFill>
                    <a:schemeClr val="bg1"/>
                  </a:solidFill>
                  <a:latin typeface="+mj-lt"/>
                  <a:ea typeface="+mj-ea"/>
                  <a:cs typeface="+mj-cs"/>
                </a:rPr>
                <a:t>Employees by</a:t>
              </a:r>
            </a:p>
            <a:p>
              <a:pPr algn="ctr">
                <a:lnSpc>
                  <a:spcPct val="90000"/>
                </a:lnSpc>
              </a:pPr>
              <a:r>
                <a:rPr lang="en-US" sz="1350" cap="small" dirty="0">
                  <a:solidFill>
                    <a:schemeClr val="bg1"/>
                  </a:solidFill>
                  <a:latin typeface="+mj-lt"/>
                  <a:ea typeface="+mj-ea"/>
                  <a:cs typeface="+mj-cs"/>
                </a:rPr>
                <a:t>Hiring Persona</a:t>
              </a:r>
            </a:p>
          </p:txBody>
        </p:sp>
      </p:grpSp>
      <p:sp>
        <p:nvSpPr>
          <p:cNvPr id="116" name="TextBox 115">
            <a:extLst>
              <a:ext uri="{FF2B5EF4-FFF2-40B4-BE49-F238E27FC236}">
                <a16:creationId xmlns="" xmlns:a16="http://schemas.microsoft.com/office/drawing/2014/main" id="{1D4A4044-1CAA-4D74-A1A8-D11C8D0DF803}"/>
              </a:ext>
            </a:extLst>
          </p:cNvPr>
          <p:cNvSpPr txBox="1"/>
          <p:nvPr/>
        </p:nvSpPr>
        <p:spPr>
          <a:xfrm>
            <a:off x="2631065" y="5652864"/>
            <a:ext cx="2009087" cy="300082"/>
          </a:xfrm>
          <a:prstGeom prst="rect">
            <a:avLst/>
          </a:prstGeom>
          <a:noFill/>
        </p:spPr>
        <p:txBody>
          <a:bodyPr wrap="square" rtlCol="0">
            <a:spAutoFit/>
          </a:bodyPr>
          <a:lstStyle/>
          <a:p>
            <a:r>
              <a:rPr lang="en-US" sz="675" i="1" dirty="0">
                <a:solidFill>
                  <a:schemeClr val="tx1">
                    <a:lumMod val="75000"/>
                    <a:lumOff val="25000"/>
                  </a:schemeClr>
                </a:solidFill>
              </a:rPr>
              <a:t>Data </a:t>
            </a:r>
            <a:r>
              <a:rPr lang="en-US" sz="675" i="1" dirty="0">
                <a:solidFill>
                  <a:schemeClr val="tx1">
                    <a:lumMod val="75000"/>
                    <a:lumOff val="25000"/>
                  </a:schemeClr>
                </a:solidFill>
                <a:ea typeface="Helvetica Oblique" charset="0"/>
                <a:cs typeface="Helvetica Oblique" charset="0"/>
              </a:rPr>
              <a:t>captured</a:t>
            </a:r>
            <a:r>
              <a:rPr lang="en-US" sz="675" i="1" dirty="0">
                <a:solidFill>
                  <a:schemeClr val="tx1">
                    <a:lumMod val="75000"/>
                    <a:lumOff val="25000"/>
                  </a:schemeClr>
                </a:solidFill>
              </a:rPr>
              <a:t> as of: February 2019. </a:t>
            </a:r>
            <a:r>
              <a:rPr lang="en-US" sz="675" i="1" dirty="0" smtClean="0">
                <a:solidFill>
                  <a:schemeClr val="tx1">
                    <a:lumMod val="75000"/>
                    <a:lumOff val="25000"/>
                  </a:schemeClr>
                </a:solidFill>
              </a:rPr>
              <a:t> All </a:t>
            </a:r>
            <a:r>
              <a:rPr lang="en-US" sz="675" i="1" dirty="0">
                <a:solidFill>
                  <a:schemeClr val="tx1">
                    <a:lumMod val="75000"/>
                    <a:lumOff val="25000"/>
                  </a:schemeClr>
                </a:solidFill>
              </a:rPr>
              <a:t>percentages and fractions have been </a:t>
            </a:r>
            <a:r>
              <a:rPr lang="en-US" sz="675" i="1" dirty="0" smtClean="0">
                <a:solidFill>
                  <a:schemeClr val="tx1">
                    <a:lumMod val="75000"/>
                    <a:lumOff val="25000"/>
                  </a:schemeClr>
                </a:solidFill>
              </a:rPr>
              <a:t>rounded.</a:t>
            </a:r>
            <a:endParaRPr lang="en-US" sz="675" i="1" dirty="0">
              <a:solidFill>
                <a:schemeClr val="tx1">
                  <a:lumMod val="75000"/>
                  <a:lumOff val="25000"/>
                </a:schemeClr>
              </a:solidFill>
            </a:endParaRPr>
          </a:p>
        </p:txBody>
      </p:sp>
      <p:pic>
        <p:nvPicPr>
          <p:cNvPr id="3" name="Picture 2"/>
          <p:cNvPicPr>
            <a:picLocks noChangeAspect="1"/>
          </p:cNvPicPr>
          <p:nvPr/>
        </p:nvPicPr>
        <p:blipFill>
          <a:blip r:embed="rId14"/>
          <a:stretch>
            <a:fillRect/>
          </a:stretch>
        </p:blipFill>
        <p:spPr>
          <a:xfrm>
            <a:off x="9261684" y="1612909"/>
            <a:ext cx="496673" cy="481438"/>
          </a:xfrm>
          <a:prstGeom prst="ellipse">
            <a:avLst/>
          </a:prstGeom>
        </p:spPr>
      </p:pic>
      <p:pic>
        <p:nvPicPr>
          <p:cNvPr id="52" name="Picture 51">
            <a:extLst>
              <a:ext uri="{FF2B5EF4-FFF2-40B4-BE49-F238E27FC236}">
                <a16:creationId xmlns:a16="http://schemas.microsoft.com/office/drawing/2014/main" xmlns="" id="{1F484E26-646F-D748-B77E-ED7DFECFB194}"/>
              </a:ext>
            </a:extLst>
          </p:cNvPr>
          <p:cNvPicPr>
            <a:picLocks noChangeAspect="1"/>
          </p:cNvPicPr>
          <p:nvPr/>
        </p:nvPicPr>
        <p:blipFill>
          <a:blip r:embed="rId15">
            <a:duotone>
              <a:prstClr val="black"/>
              <a:schemeClr val="tx1">
                <a:tint val="45000"/>
                <a:satMod val="400000"/>
              </a:schemeClr>
            </a:duotone>
            <a:lum bright="-40000" contrast="-40000"/>
          </a:blip>
          <a:stretch>
            <a:fillRect/>
          </a:stretch>
        </p:blipFill>
        <p:spPr>
          <a:xfrm flipH="1">
            <a:off x="9128279" y="5321317"/>
            <a:ext cx="878138" cy="578868"/>
          </a:xfrm>
          <a:prstGeom prst="rect">
            <a:avLst/>
          </a:prstGeom>
        </p:spPr>
      </p:pic>
      <p:pic>
        <p:nvPicPr>
          <p:cNvPr id="53" name="Picture 52">
            <a:extLst>
              <a:ext uri="{FF2B5EF4-FFF2-40B4-BE49-F238E27FC236}">
                <a16:creationId xmlns:a16="http://schemas.microsoft.com/office/drawing/2014/main" xmlns="" id="{10A9CB60-1B41-6D44-B19C-4BFA3F803E34}"/>
              </a:ext>
            </a:extLst>
          </p:cNvPr>
          <p:cNvPicPr>
            <a:picLocks noChangeAspect="1"/>
          </p:cNvPicPr>
          <p:nvPr/>
        </p:nvPicPr>
        <p:blipFill>
          <a:blip r:embed="rId16">
            <a:duotone>
              <a:prstClr val="black"/>
              <a:schemeClr val="tx1">
                <a:tint val="45000"/>
                <a:satMod val="400000"/>
              </a:schemeClr>
            </a:duotone>
            <a:lum bright="-40000" contrast="-40000"/>
          </a:blip>
          <a:stretch>
            <a:fillRect/>
          </a:stretch>
        </p:blipFill>
        <p:spPr>
          <a:xfrm>
            <a:off x="9105705" y="4590988"/>
            <a:ext cx="751046" cy="681576"/>
          </a:xfrm>
          <a:prstGeom prst="rect">
            <a:avLst/>
          </a:prstGeom>
          <a:ln>
            <a:solidFill>
              <a:schemeClr val="accent1"/>
            </a:solidFill>
          </a:ln>
          <a:effectLst>
            <a:outerShdw blurRad="50800" dist="50800" dir="5400000" algn="ctr" rotWithShape="0">
              <a:schemeClr val="accent1"/>
            </a:outerShdw>
          </a:effectLst>
        </p:spPr>
      </p:pic>
      <p:sp>
        <p:nvSpPr>
          <p:cNvPr id="54" name="Rectangle 53">
            <a:extLst>
              <a:ext uri="{FF2B5EF4-FFF2-40B4-BE49-F238E27FC236}">
                <a16:creationId xmlns:a16="http://schemas.microsoft.com/office/drawing/2014/main" xmlns="" id="{D128D94F-A360-AD4E-9149-37886ECE3878}"/>
              </a:ext>
            </a:extLst>
          </p:cNvPr>
          <p:cNvSpPr/>
          <p:nvPr/>
        </p:nvSpPr>
        <p:spPr>
          <a:xfrm>
            <a:off x="8153031" y="2998537"/>
            <a:ext cx="2348344" cy="369332"/>
          </a:xfrm>
          <a:prstGeom prst="rect">
            <a:avLst/>
          </a:prstGeom>
        </p:spPr>
        <p:txBody>
          <a:bodyPr wrap="square">
            <a:spAutoFit/>
          </a:bodyPr>
          <a:lstStyle/>
          <a:p>
            <a:pPr>
              <a:lnSpc>
                <a:spcPct val="90000"/>
              </a:lnSpc>
            </a:pPr>
            <a:r>
              <a:rPr lang="en-US" sz="2000" b="1" cap="small" dirty="0">
                <a:solidFill>
                  <a:schemeClr val="tx2"/>
                </a:solidFill>
                <a:latin typeface="+mj-lt"/>
                <a:ea typeface="+mj-ea"/>
                <a:cs typeface="+mj-cs"/>
              </a:rPr>
              <a:t>68%  Response Rate</a:t>
            </a:r>
          </a:p>
        </p:txBody>
      </p:sp>
      <p:sp>
        <p:nvSpPr>
          <p:cNvPr id="55" name="Rectangle 54">
            <a:extLst>
              <a:ext uri="{FF2B5EF4-FFF2-40B4-BE49-F238E27FC236}">
                <a16:creationId xmlns:a16="http://schemas.microsoft.com/office/drawing/2014/main" xmlns="" id="{9B6E8B46-2BFB-BB46-BD3F-FE8178C8854C}"/>
              </a:ext>
            </a:extLst>
          </p:cNvPr>
          <p:cNvSpPr/>
          <p:nvPr/>
        </p:nvSpPr>
        <p:spPr>
          <a:xfrm>
            <a:off x="8153031" y="3373445"/>
            <a:ext cx="2781786" cy="369332"/>
          </a:xfrm>
          <a:prstGeom prst="rect">
            <a:avLst/>
          </a:prstGeom>
        </p:spPr>
        <p:txBody>
          <a:bodyPr wrap="square">
            <a:spAutoFit/>
          </a:bodyPr>
          <a:lstStyle/>
          <a:p>
            <a:pPr>
              <a:lnSpc>
                <a:spcPct val="90000"/>
              </a:lnSpc>
            </a:pPr>
            <a:r>
              <a:rPr lang="en-US" sz="2000" b="1" cap="small" dirty="0">
                <a:solidFill>
                  <a:schemeClr val="tx2"/>
                </a:solidFill>
                <a:latin typeface="+mj-lt"/>
                <a:ea typeface="+mj-ea"/>
                <a:cs typeface="+mj-cs"/>
              </a:rPr>
              <a:t>82%  Engagement Index</a:t>
            </a:r>
          </a:p>
        </p:txBody>
      </p:sp>
      <p:sp>
        <p:nvSpPr>
          <p:cNvPr id="56" name="Rectangle 55">
            <a:extLst>
              <a:ext uri="{FF2B5EF4-FFF2-40B4-BE49-F238E27FC236}">
                <a16:creationId xmlns:a16="http://schemas.microsoft.com/office/drawing/2014/main" xmlns="" id="{9A985E80-8A64-D04B-962A-304182593750}"/>
              </a:ext>
            </a:extLst>
          </p:cNvPr>
          <p:cNvSpPr/>
          <p:nvPr/>
        </p:nvSpPr>
        <p:spPr>
          <a:xfrm>
            <a:off x="8153031" y="3783257"/>
            <a:ext cx="2856121" cy="369332"/>
          </a:xfrm>
          <a:prstGeom prst="rect">
            <a:avLst/>
          </a:prstGeom>
        </p:spPr>
        <p:txBody>
          <a:bodyPr wrap="square">
            <a:spAutoFit/>
          </a:bodyPr>
          <a:lstStyle/>
          <a:p>
            <a:pPr>
              <a:lnSpc>
                <a:spcPct val="90000"/>
              </a:lnSpc>
            </a:pPr>
            <a:r>
              <a:rPr lang="en-US" sz="2000" b="1" cap="small" dirty="0">
                <a:solidFill>
                  <a:schemeClr val="tx2"/>
                </a:solidFill>
                <a:latin typeface="+mj-lt"/>
                <a:ea typeface="+mj-ea"/>
                <a:cs typeface="+mj-cs"/>
              </a:rPr>
              <a:t>83%  </a:t>
            </a:r>
            <a:r>
              <a:rPr lang="en-US" sz="2000" b="1" cap="small" dirty="0" smtClean="0">
                <a:solidFill>
                  <a:schemeClr val="tx2"/>
                </a:solidFill>
                <a:latin typeface="+mj-lt"/>
                <a:ea typeface="+mj-ea"/>
                <a:cs typeface="+mj-cs"/>
              </a:rPr>
              <a:t>Innovation </a:t>
            </a:r>
            <a:r>
              <a:rPr lang="en-US" sz="2000" b="1" cap="small" dirty="0">
                <a:solidFill>
                  <a:schemeClr val="tx2"/>
                </a:solidFill>
                <a:latin typeface="+mj-lt"/>
                <a:ea typeface="+mj-ea"/>
                <a:cs typeface="+mj-cs"/>
              </a:rPr>
              <a:t>Index</a:t>
            </a:r>
          </a:p>
        </p:txBody>
      </p:sp>
      <p:sp>
        <p:nvSpPr>
          <p:cNvPr id="57" name="Rectangle 56">
            <a:extLst>
              <a:ext uri="{FF2B5EF4-FFF2-40B4-BE49-F238E27FC236}">
                <a16:creationId xmlns:a16="http://schemas.microsoft.com/office/drawing/2014/main" xmlns="" id="{96902CAB-FB6F-3C49-B2DC-E6AA3C12C679}"/>
              </a:ext>
            </a:extLst>
          </p:cNvPr>
          <p:cNvSpPr/>
          <p:nvPr/>
        </p:nvSpPr>
        <p:spPr>
          <a:xfrm>
            <a:off x="8153031" y="4147102"/>
            <a:ext cx="2712761" cy="369332"/>
          </a:xfrm>
          <a:prstGeom prst="rect">
            <a:avLst/>
          </a:prstGeom>
        </p:spPr>
        <p:txBody>
          <a:bodyPr wrap="square">
            <a:spAutoFit/>
          </a:bodyPr>
          <a:lstStyle/>
          <a:p>
            <a:pPr>
              <a:lnSpc>
                <a:spcPct val="90000"/>
              </a:lnSpc>
            </a:pPr>
            <a:r>
              <a:rPr lang="en-US" sz="2000" b="1" cap="small" dirty="0">
                <a:solidFill>
                  <a:schemeClr val="tx2"/>
                </a:solidFill>
                <a:latin typeface="+mj-lt"/>
                <a:ea typeface="+mj-ea"/>
                <a:cs typeface="+mj-cs"/>
              </a:rPr>
              <a:t>78%  Inclusion index</a:t>
            </a:r>
          </a:p>
        </p:txBody>
      </p:sp>
      <p:sp>
        <p:nvSpPr>
          <p:cNvPr id="58" name="Rectangle 57">
            <a:extLst>
              <a:ext uri="{FF2B5EF4-FFF2-40B4-BE49-F238E27FC236}">
                <a16:creationId xmlns:a16="http://schemas.microsoft.com/office/drawing/2014/main" xmlns="" id="{B46115FE-458C-5348-AED5-065F5D9086AF}"/>
              </a:ext>
            </a:extLst>
          </p:cNvPr>
          <p:cNvSpPr/>
          <p:nvPr/>
        </p:nvSpPr>
        <p:spPr>
          <a:xfrm>
            <a:off x="7929656" y="2508525"/>
            <a:ext cx="3236491" cy="491225"/>
          </a:xfrm>
          <a:prstGeom prst="rect">
            <a:avLst/>
          </a:prstGeom>
        </p:spPr>
        <p:txBody>
          <a:bodyPr wrap="square">
            <a:spAutoFit/>
          </a:bodyPr>
          <a:lstStyle/>
          <a:p>
            <a:pPr algn="ctr">
              <a:lnSpc>
                <a:spcPct val="80000"/>
              </a:lnSpc>
            </a:pPr>
            <a:r>
              <a:rPr lang="en-US" sz="1600" b="1" cap="small" dirty="0">
                <a:solidFill>
                  <a:schemeClr val="tx2"/>
                </a:solidFill>
              </a:rPr>
              <a:t>7</a:t>
            </a:r>
            <a:r>
              <a:rPr lang="en-US" sz="1600" b="1" cap="small" baseline="30000" dirty="0">
                <a:solidFill>
                  <a:schemeClr val="tx2"/>
                </a:solidFill>
              </a:rPr>
              <a:t>th</a:t>
            </a:r>
            <a:r>
              <a:rPr lang="en-US" sz="1600" b="1" cap="small" dirty="0">
                <a:solidFill>
                  <a:schemeClr val="tx2"/>
                </a:solidFill>
              </a:rPr>
              <a:t> Year Ranked Best Place to work (large agency) </a:t>
            </a:r>
          </a:p>
        </p:txBody>
      </p:sp>
      <p:cxnSp>
        <p:nvCxnSpPr>
          <p:cNvPr id="59" name="Straight Connector 58">
            <a:extLst>
              <a:ext uri="{FF2B5EF4-FFF2-40B4-BE49-F238E27FC236}">
                <a16:creationId xmlns:a16="http://schemas.microsoft.com/office/drawing/2014/main" xmlns="" id="{4EA8A1F4-6CEF-7B41-B1B2-A46BEAF7233A}"/>
              </a:ext>
            </a:extLst>
          </p:cNvPr>
          <p:cNvCxnSpPr>
            <a:cxnSpLocks/>
          </p:cNvCxnSpPr>
          <p:nvPr/>
        </p:nvCxnSpPr>
        <p:spPr>
          <a:xfrm>
            <a:off x="7929656" y="2397735"/>
            <a:ext cx="28595" cy="3502876"/>
          </a:xfrm>
          <a:prstGeom prst="line">
            <a:avLst/>
          </a:prstGeom>
          <a:ln w="412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4EA8A1F4-6CEF-7B41-B1B2-A46BEAF7233A}"/>
              </a:ext>
            </a:extLst>
          </p:cNvPr>
          <p:cNvCxnSpPr>
            <a:cxnSpLocks/>
          </p:cNvCxnSpPr>
          <p:nvPr/>
        </p:nvCxnSpPr>
        <p:spPr>
          <a:xfrm>
            <a:off x="4589812" y="2394487"/>
            <a:ext cx="28595" cy="3502876"/>
          </a:xfrm>
          <a:prstGeom prst="line">
            <a:avLst/>
          </a:prstGeom>
          <a:ln w="412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794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8" name="Google Shape;278;p32"/>
          <p:cNvSpPr txBox="1">
            <a:spLocks noGrp="1"/>
          </p:cNvSpPr>
          <p:nvPr>
            <p:ph type="sldNum" idx="12"/>
          </p:nvPr>
        </p:nvSpPr>
        <p:spPr>
          <a:xfrm>
            <a:off x="9112042"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a:solidFill>
                  <a:srgbClr val="888888"/>
                </a:solidFill>
                <a:latin typeface="Arial"/>
                <a:ea typeface="Arial"/>
                <a:cs typeface="Arial"/>
                <a:sym typeface="Arial"/>
              </a:rPr>
              <a:t>3</a:t>
            </a:fld>
            <a:endParaRPr sz="800">
              <a:solidFill>
                <a:srgbClr val="888888"/>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1314008" y="1167590"/>
            <a:ext cx="9415602" cy="4934911"/>
          </a:xfrm>
          <a:prstGeom prst="rect">
            <a:avLst/>
          </a:prstGeom>
        </p:spPr>
      </p:pic>
      <p:sp>
        <p:nvSpPr>
          <p:cNvPr id="31" name="Title 4"/>
          <p:cNvSpPr>
            <a:spLocks noGrp="1"/>
          </p:cNvSpPr>
          <p:nvPr>
            <p:ph type="title"/>
          </p:nvPr>
        </p:nvSpPr>
        <p:spPr>
          <a:xfrm>
            <a:off x="457200" y="365125"/>
            <a:ext cx="10680700" cy="597293"/>
          </a:xfrm>
        </p:spPr>
        <p:txBody>
          <a:bodyPr>
            <a:normAutofit/>
          </a:bodyPr>
          <a:lstStyle/>
          <a:p>
            <a:r>
              <a:rPr lang="en-US" sz="3500" dirty="0" smtClean="0"/>
              <a:t>Tomorrow: NASA’s Future of Work Framework</a:t>
            </a:r>
            <a:endParaRPr lang="en-US" sz="3500" dirty="0"/>
          </a:p>
        </p:txBody>
      </p:sp>
    </p:spTree>
    <p:extLst>
      <p:ext uri="{BB962C8B-B14F-4D97-AF65-F5344CB8AC3E}">
        <p14:creationId xmlns:p14="http://schemas.microsoft.com/office/powerpoint/2010/main" val="230175001"/>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Curved Up Arrow 23"/>
          <p:cNvSpPr/>
          <p:nvPr/>
        </p:nvSpPr>
        <p:spPr>
          <a:xfrm rot="1032318">
            <a:off x="-2567328" y="-277673"/>
            <a:ext cx="15753730" cy="6766936"/>
          </a:xfrm>
          <a:prstGeom prst="curvedUpArrow">
            <a:avLst>
              <a:gd name="adj1" fmla="val 52414"/>
              <a:gd name="adj2" fmla="val 52409"/>
              <a:gd name="adj3" fmla="val 25000"/>
            </a:avLst>
          </a:prstGeom>
          <a:gradFill>
            <a:gsLst>
              <a:gs pos="100000">
                <a:srgbClr val="F3F3F3"/>
              </a:gs>
              <a:gs pos="0">
                <a:schemeClr val="tx1"/>
              </a:gs>
              <a:gs pos="0">
                <a:schemeClr val="tx2"/>
              </a:gs>
              <a:gs pos="55000">
                <a:srgbClr val="0070C0">
                  <a:alpha val="5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20"/>
          <p:cNvSpPr>
            <a:spLocks noChangeArrowheads="1"/>
          </p:cNvSpPr>
          <p:nvPr/>
        </p:nvSpPr>
        <p:spPr bwMode="gray">
          <a:xfrm>
            <a:off x="2652819" y="3989770"/>
            <a:ext cx="2147207" cy="2147207"/>
          </a:xfrm>
          <a:prstGeom prst="ellipse">
            <a:avLst/>
          </a:prstGeom>
          <a:solidFill>
            <a:schemeClr val="accent1"/>
          </a:solidFill>
          <a:ln w="50800">
            <a:noFill/>
            <a:headEnd/>
            <a:tailEnd/>
          </a:ln>
        </p:spPr>
        <p:style>
          <a:lnRef idx="1">
            <a:schemeClr val="accent2"/>
          </a:lnRef>
          <a:fillRef idx="2">
            <a:schemeClr val="accent2"/>
          </a:fillRef>
          <a:effectRef idx="1">
            <a:schemeClr val="accent2"/>
          </a:effectRef>
          <a:fontRef idx="minor">
            <a:schemeClr val="dk1"/>
          </a:fontRef>
        </p:style>
        <p:txBody>
          <a:bodyPr/>
          <a:lstStyle>
            <a:lvl1pPr algn="l" eaLnBrk="0" hangingPunct="0">
              <a:defRPr>
                <a:solidFill>
                  <a:schemeClr val="tx1"/>
                </a:solidFill>
                <a:latin typeface="Arial" panose="020B0604020202020204" pitchFamily="34" charset="0"/>
                <a:cs typeface="Arial" panose="020B0604020202020204" pitchFamily="34" charset="0"/>
              </a:defRPr>
            </a:lvl1pPr>
            <a:lvl2pPr marL="742950" indent="-285750" algn="l" eaLnBrk="0" hangingPunct="0">
              <a:defRPr>
                <a:solidFill>
                  <a:schemeClr val="tx1"/>
                </a:solidFill>
                <a:latin typeface="Arial" panose="020B0604020202020204" pitchFamily="34" charset="0"/>
                <a:cs typeface="Arial" panose="020B0604020202020204" pitchFamily="34" charset="0"/>
              </a:defRPr>
            </a:lvl2pPr>
            <a:lvl3pPr marL="1143000" indent="-228600" algn="l" eaLnBrk="0" hangingPunct="0">
              <a:defRPr>
                <a:solidFill>
                  <a:schemeClr val="tx1"/>
                </a:solidFill>
                <a:latin typeface="Arial" panose="020B0604020202020204" pitchFamily="34" charset="0"/>
                <a:cs typeface="Arial" panose="020B0604020202020204" pitchFamily="34" charset="0"/>
              </a:defRPr>
            </a:lvl3pPr>
            <a:lvl4pPr marL="1600200" indent="-228600" algn="l" eaLnBrk="0" hangingPunct="0">
              <a:defRPr>
                <a:solidFill>
                  <a:schemeClr val="tx1"/>
                </a:solidFill>
                <a:latin typeface="Arial" panose="020B0604020202020204" pitchFamily="34" charset="0"/>
                <a:cs typeface="Arial" panose="020B0604020202020204" pitchFamily="34" charset="0"/>
              </a:defRPr>
            </a:lvl4pPr>
            <a:lvl5pPr marL="2057400" indent="-228600" algn="l"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000" dirty="0">
              <a:solidFill>
                <a:schemeClr val="bg1"/>
              </a:solidFill>
              <a:latin typeface="Franklin Gothic Book" charset="0"/>
              <a:ea typeface="Franklin Gothic Book" charset="0"/>
              <a:cs typeface="Franklin Gothic Book" charset="0"/>
            </a:endParaRPr>
          </a:p>
        </p:txBody>
      </p:sp>
      <p:sp>
        <p:nvSpPr>
          <p:cNvPr id="17" name="Oval 20"/>
          <p:cNvSpPr>
            <a:spLocks noChangeArrowheads="1"/>
          </p:cNvSpPr>
          <p:nvPr/>
        </p:nvSpPr>
        <p:spPr bwMode="gray">
          <a:xfrm>
            <a:off x="1351678" y="2650960"/>
            <a:ext cx="2147207" cy="2147207"/>
          </a:xfrm>
          <a:prstGeom prst="ellipse">
            <a:avLst/>
          </a:prstGeom>
          <a:solidFill>
            <a:srgbClr val="0070C0"/>
          </a:solidFill>
          <a:ln w="50800">
            <a:noFill/>
            <a:headEnd/>
            <a:tailEnd/>
          </a:ln>
        </p:spPr>
        <p:style>
          <a:lnRef idx="1">
            <a:schemeClr val="accent2"/>
          </a:lnRef>
          <a:fillRef idx="2">
            <a:schemeClr val="accent2"/>
          </a:fillRef>
          <a:effectRef idx="1">
            <a:schemeClr val="accent2"/>
          </a:effectRef>
          <a:fontRef idx="minor">
            <a:schemeClr val="dk1"/>
          </a:fontRef>
        </p:style>
        <p:txBody>
          <a:bodyPr/>
          <a:lstStyle>
            <a:lvl1pPr algn="l" eaLnBrk="0" hangingPunct="0">
              <a:defRPr>
                <a:solidFill>
                  <a:schemeClr val="tx1"/>
                </a:solidFill>
                <a:latin typeface="Arial" panose="020B0604020202020204" pitchFamily="34" charset="0"/>
                <a:cs typeface="Arial" panose="020B0604020202020204" pitchFamily="34" charset="0"/>
              </a:defRPr>
            </a:lvl1pPr>
            <a:lvl2pPr marL="742950" indent="-285750" algn="l" eaLnBrk="0" hangingPunct="0">
              <a:defRPr>
                <a:solidFill>
                  <a:schemeClr val="tx1"/>
                </a:solidFill>
                <a:latin typeface="Arial" panose="020B0604020202020204" pitchFamily="34" charset="0"/>
                <a:cs typeface="Arial" panose="020B0604020202020204" pitchFamily="34" charset="0"/>
              </a:defRPr>
            </a:lvl2pPr>
            <a:lvl3pPr marL="1143000" indent="-228600" algn="l" eaLnBrk="0" hangingPunct="0">
              <a:defRPr>
                <a:solidFill>
                  <a:schemeClr val="tx1"/>
                </a:solidFill>
                <a:latin typeface="Arial" panose="020B0604020202020204" pitchFamily="34" charset="0"/>
                <a:cs typeface="Arial" panose="020B0604020202020204" pitchFamily="34" charset="0"/>
              </a:defRPr>
            </a:lvl3pPr>
            <a:lvl4pPr marL="1600200" indent="-228600" algn="l" eaLnBrk="0" hangingPunct="0">
              <a:defRPr>
                <a:solidFill>
                  <a:schemeClr val="tx1"/>
                </a:solidFill>
                <a:latin typeface="Arial" panose="020B0604020202020204" pitchFamily="34" charset="0"/>
                <a:cs typeface="Arial" panose="020B0604020202020204" pitchFamily="34" charset="0"/>
              </a:defRPr>
            </a:lvl4pPr>
            <a:lvl5pPr marL="2057400" indent="-228600" algn="l"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000" dirty="0">
              <a:solidFill>
                <a:schemeClr val="bg1"/>
              </a:solidFill>
              <a:latin typeface="Franklin Gothic Book" charset="0"/>
              <a:ea typeface="Franklin Gothic Book" charset="0"/>
              <a:cs typeface="Franklin Gothic Book" charset="0"/>
            </a:endParaRPr>
          </a:p>
        </p:txBody>
      </p:sp>
      <p:sp>
        <p:nvSpPr>
          <p:cNvPr id="5" name="Title 4"/>
          <p:cNvSpPr>
            <a:spLocks noGrp="1"/>
          </p:cNvSpPr>
          <p:nvPr>
            <p:ph type="title"/>
          </p:nvPr>
        </p:nvSpPr>
        <p:spPr>
          <a:xfrm>
            <a:off x="409073" y="460746"/>
            <a:ext cx="10763231" cy="597293"/>
          </a:xfrm>
        </p:spPr>
        <p:txBody>
          <a:bodyPr>
            <a:normAutofit fontScale="90000"/>
          </a:bodyPr>
          <a:lstStyle/>
          <a:p>
            <a:r>
              <a:rPr lang="en-US" dirty="0" smtClean="0"/>
              <a:t>Leading through Change: Top Engagement Themes</a:t>
            </a:r>
            <a:endParaRPr lang="en-US" dirty="0"/>
          </a:p>
        </p:txBody>
      </p:sp>
      <p:sp>
        <p:nvSpPr>
          <p:cNvPr id="4" name="Slide Number Placeholder 3"/>
          <p:cNvSpPr>
            <a:spLocks noGrp="1"/>
          </p:cNvSpPr>
          <p:nvPr>
            <p:ph type="sldNum" sz="quarter" idx="12"/>
          </p:nvPr>
        </p:nvSpPr>
        <p:spPr/>
        <p:txBody>
          <a:bodyPr/>
          <a:lstStyle/>
          <a:p>
            <a:fld id="{54FF2CC8-31EE-4DAD-9548-7E630B6EEEDD}" type="slidenum">
              <a:rPr lang="en-US" smtClean="0"/>
              <a:pPr/>
              <a:t>4</a:t>
            </a:fld>
            <a:endParaRPr lang="en-US"/>
          </a:p>
        </p:txBody>
      </p:sp>
      <p:sp>
        <p:nvSpPr>
          <p:cNvPr id="8" name="TextBox 7"/>
          <p:cNvSpPr txBox="1"/>
          <p:nvPr/>
        </p:nvSpPr>
        <p:spPr>
          <a:xfrm>
            <a:off x="2518350" y="1553267"/>
            <a:ext cx="5437505" cy="923714"/>
          </a:xfrm>
          <a:prstGeom prst="rect">
            <a:avLst/>
          </a:prstGeom>
          <a:noFill/>
        </p:spPr>
        <p:txBody>
          <a:bodyPr wrap="square" rtlCol="0">
            <a:spAutoFit/>
          </a:bodyPr>
          <a:lstStyle/>
          <a:p>
            <a:r>
              <a:rPr lang="en-US" sz="1801" dirty="0">
                <a:latin typeface="Arial" panose="020B0604020202020204" pitchFamily="34" charset="0"/>
                <a:ea typeface="Helvetica" charset="0"/>
                <a:cs typeface="Arial" panose="020B0604020202020204" pitchFamily="34" charset="0"/>
              </a:rPr>
              <a:t>NASA leaders at all levels serve as role models, develop their people and facilitate NASA's culture and operating environment</a:t>
            </a:r>
          </a:p>
        </p:txBody>
      </p:sp>
      <p:sp>
        <p:nvSpPr>
          <p:cNvPr id="10" name="TextBox 9"/>
          <p:cNvSpPr txBox="1"/>
          <p:nvPr/>
        </p:nvSpPr>
        <p:spPr>
          <a:xfrm>
            <a:off x="3516383" y="2864707"/>
            <a:ext cx="5011009" cy="923714"/>
          </a:xfrm>
          <a:prstGeom prst="rect">
            <a:avLst/>
          </a:prstGeom>
          <a:noFill/>
        </p:spPr>
        <p:txBody>
          <a:bodyPr wrap="square" rtlCol="0">
            <a:spAutoFit/>
          </a:bodyPr>
          <a:lstStyle/>
          <a:p>
            <a:r>
              <a:rPr lang="en-US" sz="1801" dirty="0">
                <a:latin typeface="Arial" panose="020B0604020202020204" pitchFamily="34" charset="0"/>
                <a:ea typeface="Helvetica" charset="0"/>
                <a:cs typeface="Arial" panose="020B0604020202020204" pitchFamily="34" charset="0"/>
              </a:rPr>
              <a:t>NASA employees are key players in their careers and overall engagement to their work and the mission</a:t>
            </a:r>
          </a:p>
        </p:txBody>
      </p:sp>
      <p:sp>
        <p:nvSpPr>
          <p:cNvPr id="12" name="TextBox 11"/>
          <p:cNvSpPr txBox="1"/>
          <p:nvPr/>
        </p:nvSpPr>
        <p:spPr>
          <a:xfrm>
            <a:off x="4844383" y="4075069"/>
            <a:ext cx="3188634" cy="1200329"/>
          </a:xfrm>
          <a:prstGeom prst="rect">
            <a:avLst/>
          </a:prstGeom>
          <a:noFill/>
        </p:spPr>
        <p:txBody>
          <a:bodyPr wrap="square" rtlCol="0">
            <a:spAutoFit/>
          </a:bodyPr>
          <a:lstStyle/>
          <a:p>
            <a:r>
              <a:rPr lang="en-US" dirty="0">
                <a:latin typeface="Arial" panose="020B0604020202020204" pitchFamily="34" charset="0"/>
                <a:ea typeface="Helvetica" charset="0"/>
                <a:cs typeface="Arial" panose="020B0604020202020204" pitchFamily="34" charset="0"/>
              </a:rPr>
              <a:t>NASA provides bold, open, frequent and </a:t>
            </a:r>
            <a:r>
              <a:rPr lang="en-US" dirty="0" smtClean="0">
                <a:latin typeface="Arial" panose="020B0604020202020204" pitchFamily="34" charset="0"/>
                <a:ea typeface="Helvetica" charset="0"/>
                <a:cs typeface="Arial" panose="020B0604020202020204" pitchFamily="34" charset="0"/>
              </a:rPr>
              <a:t>multi-directional communications </a:t>
            </a:r>
            <a:r>
              <a:rPr lang="en-US" dirty="0">
                <a:latin typeface="Arial" panose="020B0604020202020204" pitchFamily="34" charset="0"/>
                <a:ea typeface="Helvetica" charset="0"/>
                <a:cs typeface="Arial" panose="020B0604020202020204" pitchFamily="34" charset="0"/>
              </a:rPr>
              <a:t>to keep employees “in the know”</a:t>
            </a:r>
          </a:p>
        </p:txBody>
      </p:sp>
      <p:sp>
        <p:nvSpPr>
          <p:cNvPr id="15" name="Rectangle 14"/>
          <p:cNvSpPr/>
          <p:nvPr/>
        </p:nvSpPr>
        <p:spPr>
          <a:xfrm>
            <a:off x="5136205" y="6216044"/>
            <a:ext cx="6036100" cy="584775"/>
          </a:xfrm>
          <a:prstGeom prst="rect">
            <a:avLst/>
          </a:prstGeom>
        </p:spPr>
        <p:txBody>
          <a:bodyPr wrap="square">
            <a:spAutoFit/>
          </a:bodyPr>
          <a:lstStyle/>
          <a:p>
            <a:pPr algn="r"/>
            <a:r>
              <a:rPr lang="en-US" sz="1000" dirty="0" smtClean="0">
                <a:solidFill>
                  <a:schemeClr val="bg1"/>
                </a:solidFill>
                <a:latin typeface="Arial" panose="020B0604020202020204" pitchFamily="34" charset="0"/>
                <a:cs typeface="Arial" panose="020B0604020202020204" pitchFamily="34" charset="0"/>
              </a:rPr>
              <a:t>Employee Engagement:  An </a:t>
            </a:r>
            <a:r>
              <a:rPr lang="en-US" sz="1000" dirty="0">
                <a:solidFill>
                  <a:schemeClr val="bg1"/>
                </a:solidFill>
                <a:latin typeface="Arial" panose="020B0604020202020204" pitchFamily="34" charset="0"/>
                <a:cs typeface="Arial" panose="020B0604020202020204" pitchFamily="34" charset="0"/>
              </a:rPr>
              <a:t>employee’s sense of purpose that is evident in their display of</a:t>
            </a:r>
          </a:p>
          <a:p>
            <a:pPr algn="r"/>
            <a:r>
              <a:rPr lang="en-US" sz="1000" dirty="0">
                <a:solidFill>
                  <a:schemeClr val="bg1"/>
                </a:solidFill>
                <a:latin typeface="Arial" panose="020B0604020202020204" pitchFamily="34" charset="0"/>
                <a:cs typeface="Arial" panose="020B0604020202020204" pitchFamily="34" charset="0"/>
              </a:rPr>
              <a:t>dedication, persistence and effort in their work or overall attachment to their organization and its mission. U.S. Office of Personnel Management</a:t>
            </a:r>
            <a:r>
              <a:rPr lang="en-US" sz="1200" dirty="0">
                <a:solidFill>
                  <a:schemeClr val="bg1"/>
                </a:solidFill>
                <a:latin typeface="Arial" panose="020B0604020202020204" pitchFamily="34" charset="0"/>
                <a:cs typeface="Arial" panose="020B0604020202020204" pitchFamily="34" charset="0"/>
              </a:rPr>
              <a:t> </a:t>
            </a:r>
          </a:p>
        </p:txBody>
      </p:sp>
      <p:sp>
        <p:nvSpPr>
          <p:cNvPr id="14" name="Oval 20"/>
          <p:cNvSpPr>
            <a:spLocks noChangeArrowheads="1"/>
          </p:cNvSpPr>
          <p:nvPr/>
        </p:nvSpPr>
        <p:spPr bwMode="gray">
          <a:xfrm>
            <a:off x="354892" y="1133212"/>
            <a:ext cx="2147207" cy="2147207"/>
          </a:xfrm>
          <a:prstGeom prst="ellipse">
            <a:avLst/>
          </a:prstGeom>
          <a:solidFill>
            <a:srgbClr val="00B0F0"/>
          </a:solidFill>
          <a:ln w="50800">
            <a:noFill/>
            <a:headEnd/>
            <a:tailEnd/>
          </a:ln>
        </p:spPr>
        <p:style>
          <a:lnRef idx="1">
            <a:schemeClr val="accent2"/>
          </a:lnRef>
          <a:fillRef idx="2">
            <a:schemeClr val="accent2"/>
          </a:fillRef>
          <a:effectRef idx="1">
            <a:schemeClr val="accent2"/>
          </a:effectRef>
          <a:fontRef idx="minor">
            <a:schemeClr val="dk1"/>
          </a:fontRef>
        </p:style>
        <p:txBody>
          <a:bodyPr/>
          <a:lstStyle>
            <a:lvl1pPr algn="l" eaLnBrk="0" hangingPunct="0">
              <a:defRPr>
                <a:solidFill>
                  <a:schemeClr val="tx1"/>
                </a:solidFill>
                <a:latin typeface="Arial" panose="020B0604020202020204" pitchFamily="34" charset="0"/>
                <a:cs typeface="Arial" panose="020B0604020202020204" pitchFamily="34" charset="0"/>
              </a:defRPr>
            </a:lvl1pPr>
            <a:lvl2pPr marL="742950" indent="-285750" algn="l" eaLnBrk="0" hangingPunct="0">
              <a:defRPr>
                <a:solidFill>
                  <a:schemeClr val="tx1"/>
                </a:solidFill>
                <a:latin typeface="Arial" panose="020B0604020202020204" pitchFamily="34" charset="0"/>
                <a:cs typeface="Arial" panose="020B0604020202020204" pitchFamily="34" charset="0"/>
              </a:defRPr>
            </a:lvl2pPr>
            <a:lvl3pPr marL="1143000" indent="-228600" algn="l" eaLnBrk="0" hangingPunct="0">
              <a:defRPr>
                <a:solidFill>
                  <a:schemeClr val="tx1"/>
                </a:solidFill>
                <a:latin typeface="Arial" panose="020B0604020202020204" pitchFamily="34" charset="0"/>
                <a:cs typeface="Arial" panose="020B0604020202020204" pitchFamily="34" charset="0"/>
              </a:defRPr>
            </a:lvl3pPr>
            <a:lvl4pPr marL="1600200" indent="-228600" algn="l" eaLnBrk="0" hangingPunct="0">
              <a:defRPr>
                <a:solidFill>
                  <a:schemeClr val="tx1"/>
                </a:solidFill>
                <a:latin typeface="Arial" panose="020B0604020202020204" pitchFamily="34" charset="0"/>
                <a:cs typeface="Arial" panose="020B0604020202020204" pitchFamily="34" charset="0"/>
              </a:defRPr>
            </a:lvl4pPr>
            <a:lvl5pPr marL="2057400" indent="-228600" algn="l"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000" dirty="0">
              <a:solidFill>
                <a:schemeClr val="bg1"/>
              </a:solidFill>
              <a:latin typeface="Franklin Gothic Book" charset="0"/>
              <a:ea typeface="Franklin Gothic Book" charset="0"/>
              <a:cs typeface="Franklin Gothic Book"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4543" y="4315798"/>
            <a:ext cx="853579" cy="717214"/>
          </a:xfrm>
          <a:prstGeom prst="rect">
            <a:avLst/>
          </a:prstGeom>
        </p:spPr>
      </p:pic>
      <p:sp>
        <p:nvSpPr>
          <p:cNvPr id="19" name="Rectangle 18"/>
          <p:cNvSpPr/>
          <p:nvPr/>
        </p:nvSpPr>
        <p:spPr>
          <a:xfrm>
            <a:off x="371852" y="2146498"/>
            <a:ext cx="1909828" cy="461665"/>
          </a:xfrm>
          <a:prstGeom prst="rect">
            <a:avLst/>
          </a:prstGeom>
        </p:spPr>
        <p:txBody>
          <a:bodyPr wrap="square">
            <a:spAutoFit/>
          </a:bodyPr>
          <a:lstStyle/>
          <a:p>
            <a:pPr algn="r" defTabSz="914400"/>
            <a:r>
              <a:rPr lang="en-US" sz="1200" b="1" spc="300" dirty="0">
                <a:solidFill>
                  <a:prstClr val="white"/>
                </a:solidFill>
                <a:latin typeface="Helvetica" charset="0"/>
                <a:ea typeface="Helvetica" charset="0"/>
                <a:cs typeface="Helvetica" charset="0"/>
              </a:rPr>
              <a:t>LEADERSHIP EXCELLENCE</a:t>
            </a:r>
          </a:p>
        </p:txBody>
      </p:sp>
      <p:sp>
        <p:nvSpPr>
          <p:cNvPr id="20" name="Rectangle 19"/>
          <p:cNvSpPr/>
          <p:nvPr/>
        </p:nvSpPr>
        <p:spPr>
          <a:xfrm>
            <a:off x="2493046" y="5017145"/>
            <a:ext cx="2339785" cy="461665"/>
          </a:xfrm>
          <a:prstGeom prst="rect">
            <a:avLst/>
          </a:prstGeom>
        </p:spPr>
        <p:txBody>
          <a:bodyPr wrap="square">
            <a:spAutoFit/>
          </a:bodyPr>
          <a:lstStyle/>
          <a:p>
            <a:pPr algn="r" defTabSz="914400"/>
            <a:r>
              <a:rPr lang="en-US" sz="1200" b="1" spc="300" dirty="0">
                <a:solidFill>
                  <a:prstClr val="white"/>
                </a:solidFill>
                <a:latin typeface="Helvetica" charset="0"/>
                <a:ea typeface="Helvetica" charset="0"/>
                <a:cs typeface="Helvetica" charset="0"/>
              </a:rPr>
              <a:t>SUPERIOR COMMUNICATIONS</a:t>
            </a:r>
          </a:p>
        </p:txBody>
      </p:sp>
      <p:sp>
        <p:nvSpPr>
          <p:cNvPr id="21" name="Rectangle 20"/>
          <p:cNvSpPr/>
          <p:nvPr/>
        </p:nvSpPr>
        <p:spPr>
          <a:xfrm>
            <a:off x="1638747" y="3721011"/>
            <a:ext cx="1783705" cy="492443"/>
          </a:xfrm>
          <a:prstGeom prst="rect">
            <a:avLst/>
          </a:prstGeom>
        </p:spPr>
        <p:txBody>
          <a:bodyPr wrap="square">
            <a:spAutoFit/>
          </a:bodyPr>
          <a:lstStyle/>
          <a:p>
            <a:pPr algn="r" defTabSz="914400"/>
            <a:r>
              <a:rPr lang="en-US" sz="1300" b="1" spc="300" dirty="0">
                <a:solidFill>
                  <a:prstClr val="white"/>
                </a:solidFill>
                <a:latin typeface="Helvetica" charset="0"/>
                <a:ea typeface="Helvetica" charset="0"/>
                <a:cs typeface="Helvetica" charset="0"/>
              </a:rPr>
              <a:t>EMPLOYEE INVOLVEMENT</a:t>
            </a:r>
          </a:p>
        </p:txBody>
      </p:sp>
      <p:pic>
        <p:nvPicPr>
          <p:cNvPr id="22" name="Picture 21"/>
          <p:cNvPicPr>
            <a:picLocks noChangeAspect="1"/>
          </p:cNvPicPr>
          <p:nvPr/>
        </p:nvPicPr>
        <p:blipFill>
          <a:blip r:embed="rId5"/>
          <a:stretch>
            <a:fillRect/>
          </a:stretch>
        </p:blipFill>
        <p:spPr>
          <a:xfrm rot="21397957">
            <a:off x="1085349" y="1522295"/>
            <a:ext cx="921206" cy="576667"/>
          </a:xfrm>
          <a:prstGeom prst="rect">
            <a:avLst/>
          </a:prstGeom>
        </p:spPr>
      </p:pic>
      <p:pic>
        <p:nvPicPr>
          <p:cNvPr id="23" name="Picture 22"/>
          <p:cNvPicPr>
            <a:picLocks noChangeAspect="1"/>
          </p:cNvPicPr>
          <p:nvPr/>
        </p:nvPicPr>
        <p:blipFill rotWithShape="1">
          <a:blip r:embed="rId6"/>
          <a:srcRect t="67665" r="31865"/>
          <a:stretch/>
        </p:blipFill>
        <p:spPr>
          <a:xfrm rot="291355">
            <a:off x="2401034" y="2858411"/>
            <a:ext cx="864286" cy="797341"/>
          </a:xfrm>
          <a:prstGeom prst="rect">
            <a:avLst/>
          </a:prstGeom>
        </p:spPr>
      </p:pic>
      <p:pic>
        <p:nvPicPr>
          <p:cNvPr id="25" name="Picture 24"/>
          <p:cNvPicPr>
            <a:picLocks noChangeAspect="1"/>
          </p:cNvPicPr>
          <p:nvPr/>
        </p:nvPicPr>
        <p:blipFill>
          <a:blip r:embed="rId7"/>
          <a:stretch>
            <a:fillRect/>
          </a:stretch>
        </p:blipFill>
        <p:spPr>
          <a:xfrm>
            <a:off x="9724837" y="3690784"/>
            <a:ext cx="1962655" cy="1381251"/>
          </a:xfrm>
          <a:prstGeom prst="rect">
            <a:avLst/>
          </a:prstGeom>
        </p:spPr>
      </p:pic>
      <p:pic>
        <p:nvPicPr>
          <p:cNvPr id="26" name="Picture 25"/>
          <p:cNvPicPr>
            <a:picLocks noChangeAspect="1"/>
          </p:cNvPicPr>
          <p:nvPr/>
        </p:nvPicPr>
        <p:blipFill>
          <a:blip r:embed="rId8"/>
          <a:stretch>
            <a:fillRect/>
          </a:stretch>
        </p:blipFill>
        <p:spPr>
          <a:xfrm>
            <a:off x="10106036" y="2375272"/>
            <a:ext cx="1904051" cy="1727930"/>
          </a:xfrm>
          <a:prstGeom prst="rect">
            <a:avLst/>
          </a:prstGeom>
        </p:spPr>
      </p:pic>
      <p:sp>
        <p:nvSpPr>
          <p:cNvPr id="27" name="Rectangle 26"/>
          <p:cNvSpPr/>
          <p:nvPr/>
        </p:nvSpPr>
        <p:spPr>
          <a:xfrm>
            <a:off x="9621000" y="2025463"/>
            <a:ext cx="2536319" cy="400110"/>
          </a:xfrm>
          <a:prstGeom prst="rect">
            <a:avLst/>
          </a:prstGeom>
        </p:spPr>
        <p:txBody>
          <a:bodyPr wrap="square">
            <a:spAutoFit/>
          </a:bodyPr>
          <a:lstStyle/>
          <a:p>
            <a:pPr algn="r" defTabSz="914400"/>
            <a:r>
              <a:rPr lang="en-US" sz="1000" b="1" dirty="0">
                <a:solidFill>
                  <a:schemeClr val="bg1"/>
                </a:solidFill>
                <a:latin typeface="Helvetica" charset="0"/>
                <a:ea typeface="Helvetica" charset="0"/>
                <a:cs typeface="Helvetica" charset="0"/>
              </a:rPr>
              <a:t>NASA</a:t>
            </a:r>
          </a:p>
          <a:p>
            <a:pPr algn="r" defTabSz="914400"/>
            <a:r>
              <a:rPr lang="en-US" sz="1000" b="1" dirty="0">
                <a:solidFill>
                  <a:schemeClr val="bg1"/>
                </a:solidFill>
                <a:latin typeface="Helvetica" charset="0"/>
                <a:ea typeface="Helvetica" charset="0"/>
                <a:cs typeface="Helvetica" charset="0"/>
              </a:rPr>
              <a:t>ENGAGEMENT</a:t>
            </a:r>
          </a:p>
        </p:txBody>
      </p:sp>
      <p:sp>
        <p:nvSpPr>
          <p:cNvPr id="28" name="Rectangle 27"/>
          <p:cNvSpPr/>
          <p:nvPr/>
        </p:nvSpPr>
        <p:spPr>
          <a:xfrm>
            <a:off x="8407726" y="5041270"/>
            <a:ext cx="3067430" cy="692497"/>
          </a:xfrm>
          <a:prstGeom prst="rect">
            <a:avLst/>
          </a:prstGeom>
        </p:spPr>
        <p:txBody>
          <a:bodyPr wrap="square">
            <a:spAutoFit/>
          </a:bodyPr>
          <a:lstStyle/>
          <a:p>
            <a:pPr marL="457211" lvl="1" indent="0" algn="r">
              <a:buNone/>
            </a:pPr>
            <a:r>
              <a:rPr lang="en-US" sz="1300" b="1"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PRESERVE AND GROW </a:t>
            </a:r>
            <a:r>
              <a:rPr lang="en-US" sz="1300"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THE </a:t>
            </a:r>
            <a:r>
              <a:rPr lang="en-US" sz="1300" b="1"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NASA CULTURE AND BRAND</a:t>
            </a:r>
            <a:r>
              <a:rPr lang="en-US" sz="1300"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 AS A GREAT PLACE TO WORK</a:t>
            </a:r>
            <a:endParaRPr lang="en-US" sz="13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6457696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969669" y="1328689"/>
            <a:ext cx="2954060" cy="2951384"/>
          </a:xfrm>
          <a:prstGeom prst="ellipse">
            <a:avLst/>
          </a:prstGeom>
          <a:noFill/>
          <a:ln w="57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0"/>
          <p:cNvSpPr>
            <a:spLocks noChangeArrowheads="1"/>
          </p:cNvSpPr>
          <p:nvPr/>
        </p:nvSpPr>
        <p:spPr bwMode="gray">
          <a:xfrm>
            <a:off x="5235192" y="4162675"/>
            <a:ext cx="1688537" cy="1618894"/>
          </a:xfrm>
          <a:prstGeom prst="ellipse">
            <a:avLst/>
          </a:prstGeom>
          <a:solidFill>
            <a:schemeClr val="accent1"/>
          </a:solidFill>
          <a:ln w="50800">
            <a:noFill/>
            <a:headEnd/>
            <a:tailEnd/>
          </a:ln>
        </p:spPr>
        <p:style>
          <a:lnRef idx="1">
            <a:schemeClr val="accent2"/>
          </a:lnRef>
          <a:fillRef idx="2">
            <a:schemeClr val="accent2"/>
          </a:fillRef>
          <a:effectRef idx="1">
            <a:schemeClr val="accent2"/>
          </a:effectRef>
          <a:fontRef idx="minor">
            <a:schemeClr val="dk1"/>
          </a:fontRef>
        </p:style>
        <p:txBody>
          <a:bodyPr/>
          <a:lstStyle>
            <a:lvl1pPr algn="l" eaLnBrk="0" hangingPunct="0">
              <a:defRPr>
                <a:solidFill>
                  <a:schemeClr val="tx1"/>
                </a:solidFill>
                <a:latin typeface="Arial" panose="020B0604020202020204" pitchFamily="34" charset="0"/>
                <a:cs typeface="Arial" panose="020B0604020202020204" pitchFamily="34" charset="0"/>
              </a:defRPr>
            </a:lvl1pPr>
            <a:lvl2pPr marL="742950" indent="-285750" algn="l" eaLnBrk="0" hangingPunct="0">
              <a:defRPr>
                <a:solidFill>
                  <a:schemeClr val="tx1"/>
                </a:solidFill>
                <a:latin typeface="Arial" panose="020B0604020202020204" pitchFamily="34" charset="0"/>
                <a:cs typeface="Arial" panose="020B0604020202020204" pitchFamily="34" charset="0"/>
              </a:defRPr>
            </a:lvl2pPr>
            <a:lvl3pPr marL="1143000" indent="-228600" algn="l" eaLnBrk="0" hangingPunct="0">
              <a:defRPr>
                <a:solidFill>
                  <a:schemeClr val="tx1"/>
                </a:solidFill>
                <a:latin typeface="Arial" panose="020B0604020202020204" pitchFamily="34" charset="0"/>
                <a:cs typeface="Arial" panose="020B0604020202020204" pitchFamily="34" charset="0"/>
              </a:defRPr>
            </a:lvl3pPr>
            <a:lvl4pPr marL="1600200" indent="-228600" algn="l" eaLnBrk="0" hangingPunct="0">
              <a:defRPr>
                <a:solidFill>
                  <a:schemeClr val="tx1"/>
                </a:solidFill>
                <a:latin typeface="Arial" panose="020B0604020202020204" pitchFamily="34" charset="0"/>
                <a:cs typeface="Arial" panose="020B0604020202020204" pitchFamily="34" charset="0"/>
              </a:defRPr>
            </a:lvl4pPr>
            <a:lvl5pPr marL="2057400" indent="-228600" algn="l"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000" dirty="0">
              <a:solidFill>
                <a:schemeClr val="bg1"/>
              </a:solidFill>
              <a:latin typeface="Franklin Gothic Book" charset="0"/>
              <a:ea typeface="Franklin Gothic Book" charset="0"/>
              <a:cs typeface="Franklin Gothic Book" charset="0"/>
            </a:endParaRPr>
          </a:p>
        </p:txBody>
      </p:sp>
      <p:sp>
        <p:nvSpPr>
          <p:cNvPr id="17" name="Oval 20"/>
          <p:cNvSpPr>
            <a:spLocks noChangeArrowheads="1"/>
          </p:cNvSpPr>
          <p:nvPr/>
        </p:nvSpPr>
        <p:spPr bwMode="gray">
          <a:xfrm>
            <a:off x="2960102" y="2856857"/>
            <a:ext cx="1498565" cy="1498565"/>
          </a:xfrm>
          <a:prstGeom prst="ellipse">
            <a:avLst/>
          </a:prstGeom>
          <a:solidFill>
            <a:srgbClr val="0070C0"/>
          </a:solidFill>
          <a:ln w="50800">
            <a:noFill/>
            <a:headEnd/>
            <a:tailEnd/>
          </a:ln>
        </p:spPr>
        <p:style>
          <a:lnRef idx="1">
            <a:schemeClr val="accent2"/>
          </a:lnRef>
          <a:fillRef idx="2">
            <a:schemeClr val="accent2"/>
          </a:fillRef>
          <a:effectRef idx="1">
            <a:schemeClr val="accent2"/>
          </a:effectRef>
          <a:fontRef idx="minor">
            <a:schemeClr val="dk1"/>
          </a:fontRef>
        </p:style>
        <p:txBody>
          <a:bodyPr/>
          <a:lstStyle>
            <a:lvl1pPr algn="l" eaLnBrk="0" hangingPunct="0">
              <a:defRPr>
                <a:solidFill>
                  <a:schemeClr val="tx1"/>
                </a:solidFill>
                <a:latin typeface="Arial" panose="020B0604020202020204" pitchFamily="34" charset="0"/>
                <a:cs typeface="Arial" panose="020B0604020202020204" pitchFamily="34" charset="0"/>
              </a:defRPr>
            </a:lvl1pPr>
            <a:lvl2pPr marL="742950" indent="-285750" algn="l" eaLnBrk="0" hangingPunct="0">
              <a:defRPr>
                <a:solidFill>
                  <a:schemeClr val="tx1"/>
                </a:solidFill>
                <a:latin typeface="Arial" panose="020B0604020202020204" pitchFamily="34" charset="0"/>
                <a:cs typeface="Arial" panose="020B0604020202020204" pitchFamily="34" charset="0"/>
              </a:defRPr>
            </a:lvl2pPr>
            <a:lvl3pPr marL="1143000" indent="-228600" algn="l" eaLnBrk="0" hangingPunct="0">
              <a:defRPr>
                <a:solidFill>
                  <a:schemeClr val="tx1"/>
                </a:solidFill>
                <a:latin typeface="Arial" panose="020B0604020202020204" pitchFamily="34" charset="0"/>
                <a:cs typeface="Arial" panose="020B0604020202020204" pitchFamily="34" charset="0"/>
              </a:defRPr>
            </a:lvl3pPr>
            <a:lvl4pPr marL="1600200" indent="-228600" algn="l" eaLnBrk="0" hangingPunct="0">
              <a:defRPr>
                <a:solidFill>
                  <a:schemeClr val="tx1"/>
                </a:solidFill>
                <a:latin typeface="Arial" panose="020B0604020202020204" pitchFamily="34" charset="0"/>
                <a:cs typeface="Arial" panose="020B0604020202020204" pitchFamily="34" charset="0"/>
              </a:defRPr>
            </a:lvl4pPr>
            <a:lvl5pPr marL="2057400" indent="-228600" algn="l"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000" dirty="0">
              <a:solidFill>
                <a:schemeClr val="bg1"/>
              </a:solidFill>
              <a:latin typeface="Franklin Gothic Book" charset="0"/>
              <a:ea typeface="Franklin Gothic Book" charset="0"/>
              <a:cs typeface="Franklin Gothic Book" charset="0"/>
            </a:endParaRPr>
          </a:p>
        </p:txBody>
      </p:sp>
      <p:sp>
        <p:nvSpPr>
          <p:cNvPr id="5" name="Title 4"/>
          <p:cNvSpPr>
            <a:spLocks noGrp="1"/>
          </p:cNvSpPr>
          <p:nvPr>
            <p:ph type="title"/>
          </p:nvPr>
        </p:nvSpPr>
        <p:spPr>
          <a:xfrm>
            <a:off x="457199" y="365125"/>
            <a:ext cx="11327363" cy="597293"/>
          </a:xfrm>
        </p:spPr>
        <p:txBody>
          <a:bodyPr vert="horz" lIns="91440" tIns="45720" rIns="91440" bIns="45720" rtlCol="0" anchor="t">
            <a:normAutofit fontScale="90000"/>
          </a:bodyPr>
          <a:lstStyle/>
          <a:p>
            <a:r>
              <a:rPr lang="en-US" dirty="0"/>
              <a:t>At the Core: Local Ownership of Engagement </a:t>
            </a:r>
          </a:p>
        </p:txBody>
      </p:sp>
      <p:sp>
        <p:nvSpPr>
          <p:cNvPr id="4" name="Slide Number Placeholder 3"/>
          <p:cNvSpPr>
            <a:spLocks noGrp="1"/>
          </p:cNvSpPr>
          <p:nvPr>
            <p:ph type="sldNum" sz="quarter" idx="12"/>
          </p:nvPr>
        </p:nvSpPr>
        <p:spPr/>
        <p:txBody>
          <a:bodyPr/>
          <a:lstStyle/>
          <a:p>
            <a:fld id="{54FF2CC8-31EE-4DAD-9548-7E630B6EEEDD}" type="slidenum">
              <a:rPr lang="en-US" smtClean="0">
                <a:solidFill>
                  <a:schemeClr val="bg1">
                    <a:lumMod val="50000"/>
                  </a:schemeClr>
                </a:solidFill>
              </a:rPr>
              <a:pPr/>
              <a:t>5</a:t>
            </a:fld>
            <a:endParaRPr lang="en-US" dirty="0">
              <a:solidFill>
                <a:schemeClr val="bg1">
                  <a:lumMod val="50000"/>
                </a:schemeClr>
              </a:solidFill>
            </a:endParaRPr>
          </a:p>
        </p:txBody>
      </p:sp>
      <p:sp>
        <p:nvSpPr>
          <p:cNvPr id="8" name="TextBox 7"/>
          <p:cNvSpPr txBox="1"/>
          <p:nvPr/>
        </p:nvSpPr>
        <p:spPr>
          <a:xfrm>
            <a:off x="7701697" y="1121088"/>
            <a:ext cx="4082865" cy="2631490"/>
          </a:xfrm>
          <a:prstGeom prst="rect">
            <a:avLst/>
          </a:prstGeom>
          <a:noFill/>
        </p:spPr>
        <p:txBody>
          <a:bodyPr wrap="square" rtlCol="0">
            <a:spAutoFit/>
          </a:bodyPr>
          <a:lstStyle/>
          <a:p>
            <a:r>
              <a:rPr lang="en-US" sz="1300" b="1" dirty="0">
                <a:solidFill>
                  <a:schemeClr val="bg2">
                    <a:lumMod val="25000"/>
                  </a:schemeClr>
                </a:solidFill>
                <a:latin typeface="Arial" panose="020B0604020202020204" pitchFamily="34" charset="0"/>
                <a:cs typeface="Arial" panose="020B0604020202020204" pitchFamily="34" charset="0"/>
              </a:rPr>
              <a:t>MSFC</a:t>
            </a:r>
            <a:r>
              <a:rPr lang="en-US" sz="1200" b="1" dirty="0">
                <a:solidFill>
                  <a:schemeClr val="bg2">
                    <a:lumMod val="25000"/>
                  </a:schemeClr>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Implemented a </a:t>
            </a:r>
            <a:r>
              <a:rPr lang="en-US" sz="1600" b="1" dirty="0">
                <a:solidFill>
                  <a:srgbClr val="00B0F0"/>
                </a:solidFill>
                <a:latin typeface="Arial" panose="020B0604020202020204" pitchFamily="34" charset="0"/>
                <a:cs typeface="Arial" panose="020B0604020202020204" pitchFamily="34" charset="0"/>
              </a:rPr>
              <a:t>formal awards program </a:t>
            </a:r>
            <a:r>
              <a:rPr lang="en-US" sz="1200" dirty="0">
                <a:solidFill>
                  <a:schemeClr val="bg2">
                    <a:lumMod val="25000"/>
                  </a:schemeClr>
                </a:solidFill>
                <a:latin typeface="Arial" panose="020B0604020202020204" pitchFamily="34" charset="0"/>
                <a:cs typeface="Arial" panose="020B0604020202020204" pitchFamily="34" charset="0"/>
              </a:rPr>
              <a:t>to address low scores on employee recognition; Led </a:t>
            </a:r>
            <a:r>
              <a:rPr lang="en-US" sz="1200" i="1" dirty="0">
                <a:solidFill>
                  <a:schemeClr val="bg2">
                    <a:lumMod val="25000"/>
                  </a:schemeClr>
                </a:solidFill>
                <a:latin typeface="Arial" panose="020B0604020202020204" pitchFamily="34" charset="0"/>
                <a:cs typeface="Arial" panose="020B0604020202020204" pitchFamily="34" charset="0"/>
              </a:rPr>
              <a:t>Build a Legacy, Leave a Legacy</a:t>
            </a:r>
            <a:r>
              <a:rPr lang="en-US" sz="1200" dirty="0">
                <a:solidFill>
                  <a:schemeClr val="bg2">
                    <a:lumMod val="25000"/>
                  </a:schemeClr>
                </a:solidFill>
                <a:latin typeface="Arial" panose="020B0604020202020204" pitchFamily="34" charset="0"/>
                <a:cs typeface="Arial" panose="020B0604020202020204" pitchFamily="34" charset="0"/>
              </a:rPr>
              <a:t> program for mentoring, inclusion &amp; leadership</a:t>
            </a:r>
          </a:p>
          <a:p>
            <a:endParaRPr lang="en-US" sz="1200" b="1" dirty="0">
              <a:solidFill>
                <a:schemeClr val="bg2">
                  <a:lumMod val="25000"/>
                </a:schemeClr>
              </a:solidFill>
              <a:latin typeface="Arial" panose="020B0604020202020204" pitchFamily="34" charset="0"/>
              <a:cs typeface="Arial" panose="020B0604020202020204" pitchFamily="34" charset="0"/>
            </a:endParaRPr>
          </a:p>
          <a:p>
            <a:r>
              <a:rPr lang="en-US" sz="1300" b="1" dirty="0">
                <a:solidFill>
                  <a:schemeClr val="bg2">
                    <a:lumMod val="25000"/>
                  </a:schemeClr>
                </a:solidFill>
                <a:latin typeface="Arial" panose="020B0604020202020204" pitchFamily="34" charset="0"/>
                <a:cs typeface="Arial" panose="020B0604020202020204" pitchFamily="34" charset="0"/>
              </a:rPr>
              <a:t>SSC</a:t>
            </a:r>
            <a:r>
              <a:rPr lang="en-US" sz="1200" b="1" dirty="0">
                <a:solidFill>
                  <a:schemeClr val="bg2">
                    <a:lumMod val="25000"/>
                  </a:schemeClr>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Addressed career development concerns through an org restructuring; </a:t>
            </a:r>
            <a:r>
              <a:rPr lang="en-US" sz="1600" b="1" dirty="0">
                <a:solidFill>
                  <a:srgbClr val="00B0F0"/>
                </a:solidFill>
                <a:latin typeface="Arial" panose="020B0604020202020204" pitchFamily="34" charset="0"/>
                <a:cs typeface="Arial" panose="020B0604020202020204" pitchFamily="34" charset="0"/>
              </a:rPr>
              <a:t>enhanced leadership &amp; supervisory opportunities</a:t>
            </a:r>
          </a:p>
          <a:p>
            <a:endParaRPr lang="en-US" sz="1200" b="1" dirty="0">
              <a:solidFill>
                <a:schemeClr val="bg2">
                  <a:lumMod val="25000"/>
                </a:schemeClr>
              </a:solidFill>
              <a:latin typeface="Arial" panose="020B0604020202020204" pitchFamily="34" charset="0"/>
              <a:cs typeface="Arial" panose="020B0604020202020204" pitchFamily="34" charset="0"/>
            </a:endParaRPr>
          </a:p>
          <a:p>
            <a:r>
              <a:rPr lang="en-US" sz="1300" b="1" dirty="0">
                <a:solidFill>
                  <a:schemeClr val="bg2">
                    <a:lumMod val="25000"/>
                  </a:schemeClr>
                </a:solidFill>
                <a:latin typeface="Arial" panose="020B0604020202020204" pitchFamily="34" charset="0"/>
                <a:cs typeface="Arial" panose="020B0604020202020204" pitchFamily="34" charset="0"/>
              </a:rPr>
              <a:t>Agency-wide</a:t>
            </a:r>
            <a:r>
              <a:rPr lang="en-US" sz="1200" dirty="0">
                <a:solidFill>
                  <a:schemeClr val="bg2">
                    <a:lumMod val="25000"/>
                  </a:schemeClr>
                </a:solidFill>
                <a:latin typeface="Arial" panose="020B0604020202020204" pitchFamily="34" charset="0"/>
                <a:cs typeface="Arial" panose="020B0604020202020204" pitchFamily="34" charset="0"/>
              </a:rPr>
              <a:t> </a:t>
            </a:r>
            <a:r>
              <a:rPr lang="en-US" sz="1600" b="1" dirty="0">
                <a:solidFill>
                  <a:srgbClr val="00B0F0"/>
                </a:solidFill>
                <a:latin typeface="Arial" panose="020B0604020202020204" pitchFamily="34" charset="0"/>
                <a:cs typeface="Arial" panose="020B0604020202020204" pitchFamily="34" charset="0"/>
              </a:rPr>
              <a:t>Leadership Development Programs</a:t>
            </a:r>
            <a:r>
              <a:rPr lang="en-US" sz="1200" dirty="0">
                <a:solidFill>
                  <a:schemeClr val="bg2">
                    <a:lumMod val="25000"/>
                  </a:schemeClr>
                </a:solidFill>
                <a:latin typeface="Arial" panose="020B0604020202020204" pitchFamily="34" charset="0"/>
                <a:cs typeface="Arial" panose="020B0604020202020204" pitchFamily="34" charset="0"/>
              </a:rPr>
              <a:t>: FIRST, MLLP, LASER, 360° Environment Matters tool, SIP &amp; Virtual Executive Summits</a:t>
            </a:r>
            <a:endParaRPr lang="en-US" sz="1200" b="1" u="sng" dirty="0">
              <a:solidFill>
                <a:schemeClr val="bg2">
                  <a:lumMod val="25000"/>
                </a:schemeClr>
              </a:solidFill>
              <a:latin typeface="Arial" panose="020B0604020202020204" pitchFamily="34" charset="0"/>
              <a:cs typeface="Arial" panose="020B0604020202020204" pitchFamily="34" charset="0"/>
            </a:endParaRPr>
          </a:p>
        </p:txBody>
      </p:sp>
      <p:sp>
        <p:nvSpPr>
          <p:cNvPr id="10" name="TextBox 9"/>
          <p:cNvSpPr txBox="1"/>
          <p:nvPr/>
        </p:nvSpPr>
        <p:spPr>
          <a:xfrm>
            <a:off x="-5631" y="2307986"/>
            <a:ext cx="2871676" cy="3647152"/>
          </a:xfrm>
          <a:prstGeom prst="rect">
            <a:avLst/>
          </a:prstGeom>
          <a:noFill/>
        </p:spPr>
        <p:txBody>
          <a:bodyPr wrap="square" rtlCol="0">
            <a:spAutoFit/>
          </a:bodyPr>
          <a:lstStyle/>
          <a:p>
            <a:pPr algn="r"/>
            <a:r>
              <a:rPr lang="en-US" sz="1300" b="1" dirty="0">
                <a:solidFill>
                  <a:schemeClr val="bg2">
                    <a:lumMod val="25000"/>
                  </a:schemeClr>
                </a:solidFill>
                <a:latin typeface="Arial" panose="020B0604020202020204" pitchFamily="34" charset="0"/>
                <a:cs typeface="Arial" panose="020B0604020202020204" pitchFamily="34" charset="0"/>
              </a:rPr>
              <a:t>JSC</a:t>
            </a:r>
            <a:r>
              <a:rPr lang="en-US" sz="1200" b="1" dirty="0">
                <a:solidFill>
                  <a:schemeClr val="bg2">
                    <a:lumMod val="25000"/>
                  </a:schemeClr>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Implemented Innovation Days to enhance Innovation (FEVS) &amp; </a:t>
            </a:r>
            <a:r>
              <a:rPr lang="en-US" sz="1600" b="1" dirty="0">
                <a:solidFill>
                  <a:srgbClr val="0070C0"/>
                </a:solidFill>
                <a:latin typeface="Arial" panose="020B0604020202020204" pitchFamily="34" charset="0"/>
                <a:cs typeface="Arial" panose="020B0604020202020204" pitchFamily="34" charset="0"/>
              </a:rPr>
              <a:t>Transparent Opportunities Program (TOP)</a:t>
            </a:r>
            <a:r>
              <a:rPr lang="en-US" sz="1200" b="1" dirty="0">
                <a:solidFill>
                  <a:srgbClr val="0070C0"/>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stretch assignments for all</a:t>
            </a:r>
          </a:p>
          <a:p>
            <a:pPr algn="r"/>
            <a:endParaRPr lang="en-US" sz="1200" b="1" dirty="0">
              <a:solidFill>
                <a:schemeClr val="bg2">
                  <a:lumMod val="25000"/>
                </a:schemeClr>
              </a:solidFill>
              <a:latin typeface="Arial" panose="020B0604020202020204" pitchFamily="34" charset="0"/>
              <a:cs typeface="Arial" panose="020B0604020202020204" pitchFamily="34" charset="0"/>
            </a:endParaRPr>
          </a:p>
          <a:p>
            <a:pPr algn="r"/>
            <a:r>
              <a:rPr lang="en-US" sz="1300" b="1" dirty="0">
                <a:solidFill>
                  <a:schemeClr val="bg2">
                    <a:lumMod val="25000"/>
                  </a:schemeClr>
                </a:solidFill>
                <a:latin typeface="Arial" panose="020B0604020202020204" pitchFamily="34" charset="0"/>
                <a:cs typeface="Arial" panose="020B0604020202020204" pitchFamily="34" charset="0"/>
              </a:rPr>
              <a:t>Langley </a:t>
            </a:r>
            <a:r>
              <a:rPr lang="en-US" sz="1200" dirty="0">
                <a:solidFill>
                  <a:schemeClr val="bg2">
                    <a:lumMod val="25000"/>
                  </a:schemeClr>
                </a:solidFill>
                <a:latin typeface="Arial" panose="020B0604020202020204" pitchFamily="34" charset="0"/>
                <a:cs typeface="Arial" panose="020B0604020202020204" pitchFamily="34" charset="0"/>
              </a:rPr>
              <a:t>GROW (Generating Rare Opportunities through Wisdom) </a:t>
            </a:r>
            <a:r>
              <a:rPr lang="en-US" sz="1600" b="1" dirty="0">
                <a:solidFill>
                  <a:srgbClr val="0070C0"/>
                </a:solidFill>
                <a:latin typeface="Arial" panose="020B0604020202020204" pitchFamily="34" charset="0"/>
                <a:cs typeface="Arial" panose="020B0604020202020204" pitchFamily="34" charset="0"/>
              </a:rPr>
              <a:t>mentoring</a:t>
            </a:r>
            <a:r>
              <a:rPr lang="en-US" sz="1200" dirty="0">
                <a:solidFill>
                  <a:schemeClr val="bg2">
                    <a:lumMod val="25000"/>
                  </a:schemeClr>
                </a:solidFill>
                <a:latin typeface="Arial" panose="020B0604020202020204" pitchFamily="34" charset="0"/>
                <a:cs typeface="Arial" panose="020B0604020202020204" pitchFamily="34" charset="0"/>
              </a:rPr>
              <a:t> to prepare employees for increased responsibility &amp; Reverse Mentoring</a:t>
            </a:r>
          </a:p>
          <a:p>
            <a:pPr algn="r"/>
            <a:endParaRPr lang="en-US" sz="1200" b="1" dirty="0">
              <a:solidFill>
                <a:schemeClr val="bg2">
                  <a:lumMod val="25000"/>
                </a:schemeClr>
              </a:solidFill>
              <a:latin typeface="Arial" panose="020B0604020202020204" pitchFamily="34" charset="0"/>
              <a:cs typeface="Arial" panose="020B0604020202020204" pitchFamily="34" charset="0"/>
            </a:endParaRPr>
          </a:p>
          <a:p>
            <a:pPr algn="r"/>
            <a:r>
              <a:rPr lang="en-US" sz="1300" b="1" dirty="0">
                <a:solidFill>
                  <a:schemeClr val="bg2">
                    <a:lumMod val="25000"/>
                  </a:schemeClr>
                </a:solidFill>
                <a:latin typeface="Arial" panose="020B0604020202020204" pitchFamily="34" charset="0"/>
                <a:cs typeface="Arial" panose="020B0604020202020204" pitchFamily="34" charset="0"/>
              </a:rPr>
              <a:t>Agency-wide</a:t>
            </a:r>
            <a:r>
              <a:rPr lang="en-US" sz="1200" b="1" dirty="0">
                <a:solidFill>
                  <a:schemeClr val="bg2">
                    <a:lumMod val="25000"/>
                  </a:schemeClr>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FIRST designed &amp; implemented the </a:t>
            </a:r>
            <a:r>
              <a:rPr lang="en-US" sz="1600" b="1" dirty="0">
                <a:solidFill>
                  <a:srgbClr val="0070C0"/>
                </a:solidFill>
                <a:latin typeface="Arial" panose="020B0604020202020204" pitchFamily="34" charset="0"/>
                <a:cs typeface="Arial" panose="020B0604020202020204" pitchFamily="34" charset="0"/>
              </a:rPr>
              <a:t>1</a:t>
            </a:r>
            <a:r>
              <a:rPr lang="en-US" sz="1600" b="1" baseline="30000" dirty="0">
                <a:solidFill>
                  <a:srgbClr val="0070C0"/>
                </a:solidFill>
                <a:latin typeface="Arial" panose="020B0604020202020204" pitchFamily="34" charset="0"/>
                <a:cs typeface="Arial" panose="020B0604020202020204" pitchFamily="34" charset="0"/>
              </a:rPr>
              <a:t>st</a:t>
            </a:r>
            <a:r>
              <a:rPr lang="en-US" sz="1600" b="1" dirty="0">
                <a:solidFill>
                  <a:srgbClr val="0070C0"/>
                </a:solidFill>
                <a:latin typeface="Arial" panose="020B0604020202020204" pitchFamily="34" charset="0"/>
                <a:cs typeface="Arial" panose="020B0604020202020204" pitchFamily="34" charset="0"/>
              </a:rPr>
              <a:t> AIM Day, Innovation Coins &amp;  Innovation Awards</a:t>
            </a:r>
            <a:r>
              <a:rPr lang="en-US" sz="1200" b="1" dirty="0">
                <a:solidFill>
                  <a:srgbClr val="0070C0"/>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nominated &amp; voted on by employees</a:t>
            </a:r>
          </a:p>
        </p:txBody>
      </p:sp>
      <p:sp>
        <p:nvSpPr>
          <p:cNvPr id="12" name="TextBox 11"/>
          <p:cNvSpPr txBox="1"/>
          <p:nvPr/>
        </p:nvSpPr>
        <p:spPr>
          <a:xfrm>
            <a:off x="6989015" y="3841334"/>
            <a:ext cx="4943905" cy="2369880"/>
          </a:xfrm>
          <a:prstGeom prst="rect">
            <a:avLst/>
          </a:prstGeom>
          <a:noFill/>
        </p:spPr>
        <p:txBody>
          <a:bodyPr wrap="square" rtlCol="0">
            <a:spAutoFit/>
          </a:bodyPr>
          <a:lstStyle/>
          <a:p>
            <a:r>
              <a:rPr lang="en-US" sz="1300" b="1" dirty="0">
                <a:solidFill>
                  <a:schemeClr val="bg2">
                    <a:lumMod val="25000"/>
                  </a:schemeClr>
                </a:solidFill>
                <a:latin typeface="Arial" panose="020B0604020202020204" pitchFamily="34" charset="0"/>
                <a:cs typeface="Arial" panose="020B0604020202020204" pitchFamily="34" charset="0"/>
              </a:rPr>
              <a:t>ARC </a:t>
            </a:r>
            <a:r>
              <a:rPr lang="en-US" sz="1200" dirty="0">
                <a:solidFill>
                  <a:schemeClr val="bg2">
                    <a:lumMod val="25000"/>
                  </a:schemeClr>
                </a:solidFill>
                <a:latin typeface="Arial" panose="020B0604020202020204" pitchFamily="34" charset="0"/>
                <a:cs typeface="Arial" panose="020B0604020202020204" pitchFamily="34" charset="0"/>
              </a:rPr>
              <a:t>Focused on instilling </a:t>
            </a:r>
            <a:r>
              <a:rPr lang="en-US" sz="1600" b="1" dirty="0">
                <a:solidFill>
                  <a:schemeClr val="accent1">
                    <a:lumMod val="75000"/>
                  </a:schemeClr>
                </a:solidFill>
                <a:latin typeface="Arial" panose="020B0604020202020204" pitchFamily="34" charset="0"/>
                <a:cs typeface="Arial" panose="020B0604020202020204" pitchFamily="34" charset="0"/>
              </a:rPr>
              <a:t>open leadership communications</a:t>
            </a:r>
            <a:r>
              <a:rPr lang="en-US" sz="1200" dirty="0">
                <a:solidFill>
                  <a:schemeClr val="accent1">
                    <a:lumMod val="75000"/>
                  </a:schemeClr>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through increased transparency in decision-making &amp; multiple communication vehicles </a:t>
            </a:r>
          </a:p>
          <a:p>
            <a:endParaRPr lang="en-US" sz="1200" b="1" dirty="0">
              <a:solidFill>
                <a:schemeClr val="bg2">
                  <a:lumMod val="25000"/>
                </a:schemeClr>
              </a:solidFill>
              <a:latin typeface="Arial" panose="020B0604020202020204" pitchFamily="34" charset="0"/>
              <a:cs typeface="Arial" panose="020B0604020202020204" pitchFamily="34" charset="0"/>
            </a:endParaRPr>
          </a:p>
          <a:p>
            <a:r>
              <a:rPr lang="en-US" sz="1300" b="1" dirty="0">
                <a:solidFill>
                  <a:schemeClr val="bg2">
                    <a:lumMod val="25000"/>
                  </a:schemeClr>
                </a:solidFill>
                <a:latin typeface="Arial" panose="020B0604020202020204" pitchFamily="34" charset="0"/>
                <a:cs typeface="Arial" panose="020B0604020202020204" pitchFamily="34" charset="0"/>
              </a:rPr>
              <a:t>AFRC</a:t>
            </a:r>
            <a:r>
              <a:rPr lang="en-US" sz="1200" b="1" dirty="0">
                <a:solidFill>
                  <a:schemeClr val="bg2">
                    <a:lumMod val="25000"/>
                  </a:schemeClr>
                </a:solidFill>
                <a:latin typeface="Arial" panose="020B0604020202020204" pitchFamily="34" charset="0"/>
                <a:cs typeface="Arial" panose="020B0604020202020204" pitchFamily="34" charset="0"/>
              </a:rPr>
              <a:t> </a:t>
            </a:r>
            <a:r>
              <a:rPr lang="en-US" sz="1600" b="1" dirty="0">
                <a:solidFill>
                  <a:schemeClr val="accent1">
                    <a:lumMod val="75000"/>
                  </a:schemeClr>
                </a:solidFill>
                <a:latin typeface="Arial" panose="020B0604020202020204" pitchFamily="34" charset="0"/>
                <a:cs typeface="Arial" panose="020B0604020202020204" pitchFamily="34" charset="0"/>
              </a:rPr>
              <a:t>We Are Armstrong </a:t>
            </a:r>
            <a:r>
              <a:rPr lang="en-US" sz="1200" dirty="0">
                <a:solidFill>
                  <a:schemeClr val="bg2">
                    <a:lumMod val="25000"/>
                  </a:schemeClr>
                </a:solidFill>
                <a:latin typeface="Arial" panose="020B0604020202020204" pitchFamily="34" charset="0"/>
                <a:cs typeface="Arial" panose="020B0604020202020204" pitchFamily="34" charset="0"/>
              </a:rPr>
              <a:t>day</a:t>
            </a:r>
            <a:r>
              <a:rPr lang="en-US" sz="1600" b="1" dirty="0" smtClean="0">
                <a:solidFill>
                  <a:srgbClr val="0070C0"/>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of sharing, team building, diversity &amp; inclusion</a:t>
            </a:r>
          </a:p>
          <a:p>
            <a:endParaRPr lang="en-US" sz="1200" b="1" dirty="0">
              <a:solidFill>
                <a:schemeClr val="bg2">
                  <a:lumMod val="25000"/>
                </a:schemeClr>
              </a:solidFill>
              <a:latin typeface="Arial" panose="020B0604020202020204" pitchFamily="34" charset="0"/>
              <a:cs typeface="Arial" panose="020B0604020202020204" pitchFamily="34" charset="0"/>
            </a:endParaRPr>
          </a:p>
          <a:p>
            <a:r>
              <a:rPr lang="en-US" sz="1300" b="1" dirty="0">
                <a:solidFill>
                  <a:schemeClr val="bg2">
                    <a:lumMod val="25000"/>
                  </a:schemeClr>
                </a:solidFill>
                <a:latin typeface="Arial" panose="020B0604020202020204" pitchFamily="34" charset="0"/>
                <a:cs typeface="Arial" panose="020B0604020202020204" pitchFamily="34" charset="0"/>
              </a:rPr>
              <a:t>Agency-wide </a:t>
            </a:r>
            <a:r>
              <a:rPr lang="en-US" sz="1600" b="1" dirty="0">
                <a:solidFill>
                  <a:schemeClr val="accent1">
                    <a:lumMod val="75000"/>
                  </a:schemeClr>
                </a:solidFill>
                <a:latin typeface="Arial" panose="020B0604020202020204" pitchFamily="34" charset="0"/>
                <a:cs typeface="Arial" panose="020B0604020202020204" pitchFamily="34" charset="0"/>
              </a:rPr>
              <a:t>Ask Me Anything </a:t>
            </a:r>
            <a:r>
              <a:rPr lang="en-US" sz="1600" b="1" dirty="0" smtClean="0">
                <a:solidFill>
                  <a:schemeClr val="accent1">
                    <a:lumMod val="75000"/>
                  </a:schemeClr>
                </a:solidFill>
                <a:latin typeface="Arial" panose="020B0604020202020204" pitchFamily="34" charset="0"/>
                <a:cs typeface="Arial" panose="020B0604020202020204" pitchFamily="34" charset="0"/>
              </a:rPr>
              <a:t>Sessions </a:t>
            </a:r>
            <a:r>
              <a:rPr lang="en-US" sz="1200" dirty="0">
                <a:solidFill>
                  <a:schemeClr val="bg2">
                    <a:lumMod val="25000"/>
                  </a:schemeClr>
                </a:solidFill>
                <a:latin typeface="Arial" panose="020B0604020202020204" pitchFamily="34" charset="0"/>
                <a:cs typeface="Arial" panose="020B0604020202020204" pitchFamily="34" charset="0"/>
              </a:rPr>
              <a:t>provide employees with forum to ask senior leadership questions &amp; voice concerns; Acting Administrator emails with updates on Administration transition, “state of NASA” news</a:t>
            </a:r>
          </a:p>
        </p:txBody>
      </p:sp>
      <p:sp>
        <p:nvSpPr>
          <p:cNvPr id="14" name="Oval 20"/>
          <p:cNvSpPr>
            <a:spLocks noChangeArrowheads="1"/>
          </p:cNvSpPr>
          <p:nvPr/>
        </p:nvSpPr>
        <p:spPr bwMode="gray">
          <a:xfrm>
            <a:off x="6086687" y="1523000"/>
            <a:ext cx="1576204" cy="1529513"/>
          </a:xfrm>
          <a:prstGeom prst="ellipse">
            <a:avLst/>
          </a:prstGeom>
          <a:solidFill>
            <a:srgbClr val="00B0F0"/>
          </a:solidFill>
          <a:ln w="50800">
            <a:noFill/>
            <a:headEnd/>
            <a:tailEnd/>
          </a:ln>
        </p:spPr>
        <p:style>
          <a:lnRef idx="1">
            <a:schemeClr val="accent2"/>
          </a:lnRef>
          <a:fillRef idx="2">
            <a:schemeClr val="accent2"/>
          </a:fillRef>
          <a:effectRef idx="1">
            <a:schemeClr val="accent2"/>
          </a:effectRef>
          <a:fontRef idx="minor">
            <a:schemeClr val="dk1"/>
          </a:fontRef>
        </p:style>
        <p:txBody>
          <a:bodyPr/>
          <a:lstStyle>
            <a:lvl1pPr algn="l" eaLnBrk="0" hangingPunct="0">
              <a:defRPr>
                <a:solidFill>
                  <a:schemeClr val="tx1"/>
                </a:solidFill>
                <a:latin typeface="Arial" panose="020B0604020202020204" pitchFamily="34" charset="0"/>
                <a:cs typeface="Arial" panose="020B0604020202020204" pitchFamily="34" charset="0"/>
              </a:defRPr>
            </a:lvl1pPr>
            <a:lvl2pPr marL="742950" indent="-285750" algn="l" eaLnBrk="0" hangingPunct="0">
              <a:defRPr>
                <a:solidFill>
                  <a:schemeClr val="tx1"/>
                </a:solidFill>
                <a:latin typeface="Arial" panose="020B0604020202020204" pitchFamily="34" charset="0"/>
                <a:cs typeface="Arial" panose="020B0604020202020204" pitchFamily="34" charset="0"/>
              </a:defRPr>
            </a:lvl2pPr>
            <a:lvl3pPr marL="1143000" indent="-228600" algn="l" eaLnBrk="0" hangingPunct="0">
              <a:defRPr>
                <a:solidFill>
                  <a:schemeClr val="tx1"/>
                </a:solidFill>
                <a:latin typeface="Arial" panose="020B0604020202020204" pitchFamily="34" charset="0"/>
                <a:cs typeface="Arial" panose="020B0604020202020204" pitchFamily="34" charset="0"/>
              </a:defRPr>
            </a:lvl3pPr>
            <a:lvl4pPr marL="1600200" indent="-228600" algn="l" eaLnBrk="0" hangingPunct="0">
              <a:defRPr>
                <a:solidFill>
                  <a:schemeClr val="tx1"/>
                </a:solidFill>
                <a:latin typeface="Arial" panose="020B0604020202020204" pitchFamily="34" charset="0"/>
                <a:cs typeface="Arial" panose="020B0604020202020204" pitchFamily="34" charset="0"/>
              </a:defRPr>
            </a:lvl4pPr>
            <a:lvl5pPr marL="2057400" indent="-228600" algn="l"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000" dirty="0">
              <a:solidFill>
                <a:schemeClr val="bg1"/>
              </a:solidFill>
              <a:latin typeface="Franklin Gothic Book" charset="0"/>
              <a:ea typeface="Franklin Gothic Book" charset="0"/>
              <a:cs typeface="Franklin Gothic Book"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297" y="4435130"/>
            <a:ext cx="517313" cy="434669"/>
          </a:xfrm>
          <a:prstGeom prst="rect">
            <a:avLst/>
          </a:prstGeom>
        </p:spPr>
      </p:pic>
      <p:sp>
        <p:nvSpPr>
          <p:cNvPr id="19" name="Rectangle 18"/>
          <p:cNvSpPr/>
          <p:nvPr/>
        </p:nvSpPr>
        <p:spPr>
          <a:xfrm>
            <a:off x="5880208" y="2245214"/>
            <a:ext cx="1692865" cy="369332"/>
          </a:xfrm>
          <a:prstGeom prst="rect">
            <a:avLst/>
          </a:prstGeom>
        </p:spPr>
        <p:txBody>
          <a:bodyPr wrap="square">
            <a:spAutoFit/>
          </a:bodyPr>
          <a:lstStyle/>
          <a:p>
            <a:pPr algn="r" defTabSz="914400"/>
            <a:r>
              <a:rPr lang="en-US" sz="900" b="1" spc="300" dirty="0">
                <a:solidFill>
                  <a:prstClr val="white"/>
                </a:solidFill>
                <a:latin typeface="Helvetica" charset="0"/>
                <a:ea typeface="Helvetica" charset="0"/>
                <a:cs typeface="Helvetica" charset="0"/>
              </a:rPr>
              <a:t>LEADERSHIP EXCELLENCE</a:t>
            </a:r>
          </a:p>
        </p:txBody>
      </p:sp>
      <p:sp>
        <p:nvSpPr>
          <p:cNvPr id="20" name="Rectangle 19"/>
          <p:cNvSpPr/>
          <p:nvPr/>
        </p:nvSpPr>
        <p:spPr>
          <a:xfrm>
            <a:off x="5179662" y="4869799"/>
            <a:ext cx="1826783" cy="369332"/>
          </a:xfrm>
          <a:prstGeom prst="rect">
            <a:avLst/>
          </a:prstGeom>
        </p:spPr>
        <p:txBody>
          <a:bodyPr wrap="square">
            <a:spAutoFit/>
          </a:bodyPr>
          <a:lstStyle/>
          <a:p>
            <a:pPr algn="ctr" defTabSz="914400"/>
            <a:r>
              <a:rPr lang="en-US" sz="900" b="1" spc="300" dirty="0">
                <a:solidFill>
                  <a:prstClr val="white"/>
                </a:solidFill>
                <a:latin typeface="Helvetica" charset="0"/>
                <a:ea typeface="Helvetica" charset="0"/>
                <a:cs typeface="Helvetica" charset="0"/>
              </a:rPr>
              <a:t>SUPERIOR COMMUNICATIONS</a:t>
            </a:r>
          </a:p>
        </p:txBody>
      </p:sp>
      <p:sp>
        <p:nvSpPr>
          <p:cNvPr id="21" name="Rectangle 20"/>
          <p:cNvSpPr/>
          <p:nvPr/>
        </p:nvSpPr>
        <p:spPr>
          <a:xfrm>
            <a:off x="2881273" y="3587455"/>
            <a:ext cx="1677098" cy="430887"/>
          </a:xfrm>
          <a:prstGeom prst="rect">
            <a:avLst/>
          </a:prstGeom>
        </p:spPr>
        <p:txBody>
          <a:bodyPr wrap="square">
            <a:spAutoFit/>
          </a:bodyPr>
          <a:lstStyle/>
          <a:p>
            <a:pPr algn="ctr" defTabSz="914400"/>
            <a:r>
              <a:rPr lang="en-US" sz="900" b="1" spc="300" dirty="0">
                <a:solidFill>
                  <a:prstClr val="white"/>
                </a:solidFill>
                <a:latin typeface="Helvetica" charset="0"/>
                <a:ea typeface="Helvetica" charset="0"/>
                <a:cs typeface="Helvetica" charset="0"/>
              </a:rPr>
              <a:t>EMPLOYEE</a:t>
            </a:r>
            <a:r>
              <a:rPr lang="en-US" sz="1100" b="1" spc="300" dirty="0">
                <a:solidFill>
                  <a:prstClr val="white"/>
                </a:solidFill>
                <a:latin typeface="Helvetica" charset="0"/>
                <a:ea typeface="Helvetica" charset="0"/>
                <a:cs typeface="Helvetica" charset="0"/>
              </a:rPr>
              <a:t> </a:t>
            </a:r>
            <a:r>
              <a:rPr lang="en-US" sz="1000" b="1" spc="300" dirty="0">
                <a:solidFill>
                  <a:prstClr val="white"/>
                </a:solidFill>
                <a:latin typeface="Helvetica" charset="0"/>
                <a:ea typeface="Helvetica" charset="0"/>
                <a:cs typeface="Helvetica" charset="0"/>
              </a:rPr>
              <a:t>INVOLVEMENT</a:t>
            </a:r>
          </a:p>
        </p:txBody>
      </p:sp>
      <p:pic>
        <p:nvPicPr>
          <p:cNvPr id="22" name="Picture 21"/>
          <p:cNvPicPr>
            <a:picLocks noChangeAspect="1"/>
          </p:cNvPicPr>
          <p:nvPr/>
        </p:nvPicPr>
        <p:blipFill>
          <a:blip r:embed="rId4"/>
          <a:stretch>
            <a:fillRect/>
          </a:stretch>
        </p:blipFill>
        <p:spPr>
          <a:xfrm rot="21266990">
            <a:off x="6497631" y="1815400"/>
            <a:ext cx="721575" cy="451700"/>
          </a:xfrm>
          <a:prstGeom prst="rect">
            <a:avLst/>
          </a:prstGeom>
        </p:spPr>
      </p:pic>
      <p:pic>
        <p:nvPicPr>
          <p:cNvPr id="23" name="Picture 22"/>
          <p:cNvPicPr>
            <a:picLocks noChangeAspect="1"/>
          </p:cNvPicPr>
          <p:nvPr/>
        </p:nvPicPr>
        <p:blipFill rotWithShape="1">
          <a:blip r:embed="rId5"/>
          <a:srcRect t="67665" r="31865"/>
          <a:stretch/>
        </p:blipFill>
        <p:spPr>
          <a:xfrm rot="291355">
            <a:off x="3448896" y="2965439"/>
            <a:ext cx="665469" cy="613924"/>
          </a:xfrm>
          <a:prstGeom prst="rect">
            <a:avLst/>
          </a:prstGeom>
        </p:spPr>
      </p:pic>
      <p:pic>
        <p:nvPicPr>
          <p:cNvPr id="28" name="Picture 27"/>
          <p:cNvPicPr>
            <a:picLocks noChangeAspect="1"/>
          </p:cNvPicPr>
          <p:nvPr/>
        </p:nvPicPr>
        <p:blipFill>
          <a:blip r:embed="rId6">
            <a:duotone>
              <a:prstClr val="black"/>
              <a:schemeClr val="tx1">
                <a:tint val="45000"/>
                <a:satMod val="400000"/>
              </a:schemeClr>
            </a:duotone>
            <a:lum bright="-40000" contrast="-40000"/>
          </a:blip>
          <a:stretch>
            <a:fillRect/>
          </a:stretch>
        </p:blipFill>
        <p:spPr>
          <a:xfrm>
            <a:off x="4345396" y="1548438"/>
            <a:ext cx="1910275" cy="1733578"/>
          </a:xfrm>
          <a:prstGeom prst="rect">
            <a:avLst/>
          </a:prstGeom>
        </p:spPr>
      </p:pic>
      <p:pic>
        <p:nvPicPr>
          <p:cNvPr id="29" name="Picture 28"/>
          <p:cNvPicPr>
            <a:picLocks noChangeAspect="1"/>
          </p:cNvPicPr>
          <p:nvPr/>
        </p:nvPicPr>
        <p:blipFill>
          <a:blip r:embed="rId7">
            <a:duotone>
              <a:prstClr val="black"/>
              <a:schemeClr val="tx1">
                <a:tint val="45000"/>
                <a:satMod val="400000"/>
              </a:schemeClr>
            </a:duotone>
            <a:lum bright="-40000" contrast="-40000"/>
          </a:blip>
          <a:stretch>
            <a:fillRect/>
          </a:stretch>
        </p:blipFill>
        <p:spPr>
          <a:xfrm flipH="1">
            <a:off x="4436758" y="2871806"/>
            <a:ext cx="2104243" cy="1387114"/>
          </a:xfrm>
          <a:prstGeom prst="rect">
            <a:avLst/>
          </a:prstGeom>
        </p:spPr>
      </p:pic>
      <p:sp>
        <p:nvSpPr>
          <p:cNvPr id="32" name="Oval 31"/>
          <p:cNvSpPr/>
          <p:nvPr/>
        </p:nvSpPr>
        <p:spPr>
          <a:xfrm>
            <a:off x="4436758" y="3940822"/>
            <a:ext cx="861023" cy="899810"/>
          </a:xfrm>
          <a:prstGeom prst="ellips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630362" y="2809985"/>
            <a:ext cx="711182" cy="743219"/>
          </a:xfrm>
          <a:prstGeom prst="ellips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18262" y="4197100"/>
            <a:ext cx="467419" cy="488475"/>
          </a:xfrm>
          <a:prstGeom prst="ellips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16573" y="2738098"/>
            <a:ext cx="253531" cy="246839"/>
          </a:xfrm>
          <a:prstGeom prst="ellips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05209" y="2728375"/>
            <a:ext cx="253531" cy="246839"/>
          </a:xfrm>
          <a:prstGeom prst="ellips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7708611" y="1261603"/>
            <a:ext cx="0" cy="2377440"/>
          </a:xfrm>
          <a:prstGeom prst="line">
            <a:avLst/>
          </a:prstGeom>
          <a:ln w="5715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973109" y="3991802"/>
            <a:ext cx="25688" cy="2103120"/>
          </a:xfrm>
          <a:prstGeom prst="line">
            <a:avLst/>
          </a:prstGeom>
          <a:ln w="57150" cap="rnd">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877331" y="2512644"/>
            <a:ext cx="7954" cy="3291840"/>
          </a:xfrm>
          <a:prstGeom prst="line">
            <a:avLst/>
          </a:prstGeom>
          <a:ln w="57150" cap="rnd">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932927" y="2155783"/>
            <a:ext cx="1739122" cy="461665"/>
          </a:xfrm>
          <a:prstGeom prst="rect">
            <a:avLst/>
          </a:prstGeom>
        </p:spPr>
        <p:txBody>
          <a:bodyPr wrap="square">
            <a:spAutoFit/>
          </a:bodyPr>
          <a:lstStyle/>
          <a:p>
            <a:pPr algn="r" defTabSz="914400"/>
            <a:r>
              <a:rPr lang="en-US" sz="1200" b="1" spc="300" dirty="0">
                <a:solidFill>
                  <a:schemeClr val="bg2">
                    <a:lumMod val="75000"/>
                  </a:schemeClr>
                </a:solidFill>
                <a:latin typeface="Helvetica" charset="0"/>
                <a:ea typeface="Helvetica" charset="0"/>
                <a:cs typeface="Helvetica" charset="0"/>
              </a:rPr>
              <a:t>NASA</a:t>
            </a:r>
          </a:p>
          <a:p>
            <a:pPr algn="r" defTabSz="914400"/>
            <a:r>
              <a:rPr lang="en-US" sz="1200" b="1" spc="300" dirty="0">
                <a:solidFill>
                  <a:schemeClr val="bg2">
                    <a:lumMod val="75000"/>
                  </a:schemeClr>
                </a:solidFill>
                <a:latin typeface="Helvetica" charset="0"/>
                <a:ea typeface="Helvetica" charset="0"/>
                <a:cs typeface="Helvetica" charset="0"/>
              </a:rPr>
              <a:t>ENGAGEMENT</a:t>
            </a:r>
          </a:p>
        </p:txBody>
      </p:sp>
      <p:sp>
        <p:nvSpPr>
          <p:cNvPr id="3" name="TextBox 2"/>
          <p:cNvSpPr txBox="1"/>
          <p:nvPr/>
        </p:nvSpPr>
        <p:spPr>
          <a:xfrm>
            <a:off x="1591465" y="1173632"/>
            <a:ext cx="2966906" cy="584775"/>
          </a:xfrm>
          <a:prstGeom prst="rect">
            <a:avLst/>
          </a:prstGeom>
          <a:noFill/>
        </p:spPr>
        <p:txBody>
          <a:bodyPr wrap="square" rtlCol="0">
            <a:spAutoFit/>
          </a:bodyPr>
          <a:lstStyle/>
          <a:p>
            <a:r>
              <a:rPr lang="en-US" sz="1600" b="1" i="1" dirty="0" smtClean="0"/>
              <a:t>Examples of innovations from a decentralized approach:</a:t>
            </a:r>
            <a:endParaRPr lang="en-US" sz="1600" b="1" i="1" dirty="0"/>
          </a:p>
        </p:txBody>
      </p:sp>
    </p:spTree>
    <p:extLst>
      <p:ext uri="{BB962C8B-B14F-4D97-AF65-F5344CB8AC3E}">
        <p14:creationId xmlns:p14="http://schemas.microsoft.com/office/powerpoint/2010/main" val="189033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952922" cy="597293"/>
          </a:xfrm>
        </p:spPr>
        <p:txBody>
          <a:bodyPr>
            <a:noAutofit/>
          </a:bodyPr>
          <a:lstStyle/>
          <a:p>
            <a:r>
              <a:rPr lang="en-US" sz="3500" dirty="0" smtClean="0"/>
              <a:t>Connecting, </a:t>
            </a:r>
            <a:r>
              <a:rPr lang="en-US" sz="3500" dirty="0"/>
              <a:t>n</a:t>
            </a:r>
            <a:r>
              <a:rPr lang="en-US" sz="3500" dirty="0" smtClean="0"/>
              <a:t>ot Directing, an OD/Analyst Community</a:t>
            </a:r>
            <a:endParaRPr lang="en-US" sz="3500" dirty="0"/>
          </a:p>
        </p:txBody>
      </p:sp>
      <p:sp>
        <p:nvSpPr>
          <p:cNvPr id="3" name="Slide Number Placeholder 2"/>
          <p:cNvSpPr>
            <a:spLocks noGrp="1"/>
          </p:cNvSpPr>
          <p:nvPr>
            <p:ph type="sldNum" sz="quarter" idx="12"/>
          </p:nvPr>
        </p:nvSpPr>
        <p:spPr/>
        <p:txBody>
          <a:bodyPr/>
          <a:lstStyle/>
          <a:p>
            <a:fld id="{54FF2CC8-31EE-4DAD-9548-7E630B6EEEDD}" type="slidenum">
              <a:rPr lang="en-US" smtClean="0"/>
              <a:t>6</a:t>
            </a:fld>
            <a:endParaRPr lang="en-US" dirty="0"/>
          </a:p>
        </p:txBody>
      </p:sp>
      <p:sp>
        <p:nvSpPr>
          <p:cNvPr id="4" name="TextBox 3"/>
          <p:cNvSpPr txBox="1"/>
          <p:nvPr/>
        </p:nvSpPr>
        <p:spPr>
          <a:xfrm>
            <a:off x="4999383" y="1779532"/>
            <a:ext cx="6733229" cy="432426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b="1" dirty="0">
                <a:solidFill>
                  <a:srgbClr val="0070C0"/>
                </a:solidFill>
                <a:latin typeface="Arial" panose="020B0604020202020204" pitchFamily="34" charset="0"/>
                <a:cs typeface="Arial" panose="020B0604020202020204" pitchFamily="34" charset="0"/>
              </a:rPr>
              <a:t>The goal is not to improve survey scores.</a:t>
            </a:r>
            <a:br>
              <a:rPr lang="en-US" sz="1600" b="1" dirty="0">
                <a:solidFill>
                  <a:srgbClr val="0070C0"/>
                </a:solidFill>
                <a:latin typeface="Arial" panose="020B0604020202020204" pitchFamily="34" charset="0"/>
                <a:cs typeface="Arial" panose="020B0604020202020204" pitchFamily="34" charset="0"/>
              </a:rPr>
            </a:br>
            <a:r>
              <a:rPr lang="en-US" sz="1400" dirty="0"/>
              <a:t>The goal is to drive organizational improvement.  Survey data is a proxy for employee perceptions and organizational health.</a:t>
            </a:r>
          </a:p>
          <a:p>
            <a:pPr marL="285750" indent="-285750">
              <a:spcAft>
                <a:spcPts val="600"/>
              </a:spcAft>
              <a:buFont typeface="Arial" panose="020B0604020202020204" pitchFamily="34" charset="0"/>
              <a:buChar char="•"/>
            </a:pPr>
            <a:r>
              <a:rPr lang="en-US" sz="1600" b="1" dirty="0" smtClean="0">
                <a:solidFill>
                  <a:srgbClr val="0070C0"/>
                </a:solidFill>
                <a:latin typeface="Arial" panose="020B0604020202020204" pitchFamily="34" charset="0"/>
                <a:cs typeface="Arial" panose="020B0604020202020204" pitchFamily="34" charset="0"/>
              </a:rPr>
              <a:t>We </a:t>
            </a:r>
            <a:r>
              <a:rPr lang="en-US" sz="1600" b="1" dirty="0">
                <a:solidFill>
                  <a:srgbClr val="0070C0"/>
                </a:solidFill>
                <a:latin typeface="Arial" panose="020B0604020202020204" pitchFamily="34" charset="0"/>
                <a:cs typeface="Arial" panose="020B0604020202020204" pitchFamily="34" charset="0"/>
              </a:rPr>
              <a:t>help organizations identify blind spots and share </a:t>
            </a:r>
            <a:r>
              <a:rPr lang="en-US" sz="1600" b="1" dirty="0" smtClean="0">
                <a:solidFill>
                  <a:srgbClr val="0070C0"/>
                </a:solidFill>
                <a:latin typeface="Arial" panose="020B0604020202020204" pitchFamily="34" charset="0"/>
                <a:cs typeface="Arial" panose="020B0604020202020204" pitchFamily="34" charset="0"/>
              </a:rPr>
              <a:t>successes.  </a:t>
            </a:r>
            <a:r>
              <a:rPr lang="en-US" sz="1600" b="1" dirty="0">
                <a:solidFill>
                  <a:srgbClr val="0070C0"/>
                </a:solidFill>
                <a:latin typeface="Arial" panose="020B0604020202020204" pitchFamily="34" charset="0"/>
                <a:cs typeface="Arial" panose="020B0604020202020204" pitchFamily="34" charset="0"/>
              </a:rPr>
              <a:t/>
            </a:r>
            <a:br>
              <a:rPr lang="en-US" sz="1600" b="1" dirty="0">
                <a:solidFill>
                  <a:srgbClr val="0070C0"/>
                </a:solidFill>
                <a:latin typeface="Arial" panose="020B0604020202020204" pitchFamily="34" charset="0"/>
                <a:cs typeface="Arial" panose="020B0604020202020204" pitchFamily="34" charset="0"/>
              </a:rPr>
            </a:br>
            <a:r>
              <a:rPr lang="en-US" sz="1400" dirty="0" smtClean="0"/>
              <a:t>Emphasis is on better understanding areas for improvement, as well as identifying, recognizing, and sharing what works well.</a:t>
            </a:r>
          </a:p>
          <a:p>
            <a:pPr marL="285750" indent="-285750">
              <a:spcAft>
                <a:spcPts val="600"/>
              </a:spcAft>
              <a:buFont typeface="Arial" panose="020B0604020202020204" pitchFamily="34" charset="0"/>
              <a:buChar char="•"/>
            </a:pPr>
            <a:r>
              <a:rPr lang="en-US" sz="1600" b="1" dirty="0">
                <a:solidFill>
                  <a:srgbClr val="0070C0"/>
                </a:solidFill>
                <a:latin typeface="Arial" panose="020B0604020202020204" pitchFamily="34" charset="0"/>
                <a:cs typeface="Arial" panose="020B0604020202020204" pitchFamily="34" charset="0"/>
              </a:rPr>
              <a:t>The </a:t>
            </a:r>
            <a:r>
              <a:rPr lang="en-US" sz="1600" b="1" dirty="0" smtClean="0">
                <a:solidFill>
                  <a:srgbClr val="0070C0"/>
                </a:solidFill>
                <a:latin typeface="Arial" panose="020B0604020202020204" pitchFamily="34" charset="0"/>
                <a:cs typeface="Arial" panose="020B0604020202020204" pitchFamily="34" charset="0"/>
              </a:rPr>
              <a:t>process </a:t>
            </a:r>
            <a:r>
              <a:rPr lang="en-US" sz="1600" b="1" dirty="0">
                <a:solidFill>
                  <a:srgbClr val="0070C0"/>
                </a:solidFill>
                <a:latin typeface="Arial" panose="020B0604020202020204" pitchFamily="34" charset="0"/>
                <a:cs typeface="Arial" panose="020B0604020202020204" pitchFamily="34" charset="0"/>
              </a:rPr>
              <a:t>is as important as the </a:t>
            </a:r>
            <a:r>
              <a:rPr lang="en-US" sz="1600" b="1" dirty="0" smtClean="0">
                <a:solidFill>
                  <a:srgbClr val="0070C0"/>
                </a:solidFill>
                <a:latin typeface="Arial" panose="020B0604020202020204" pitchFamily="34" charset="0"/>
                <a:cs typeface="Arial" panose="020B0604020202020204" pitchFamily="34" charset="0"/>
              </a:rPr>
              <a:t>actions.</a:t>
            </a:r>
            <a:r>
              <a:rPr lang="en-US" sz="1600" b="1" dirty="0">
                <a:solidFill>
                  <a:srgbClr val="0070C0"/>
                </a:solidFill>
                <a:latin typeface="Arial" panose="020B0604020202020204" pitchFamily="34" charset="0"/>
                <a:cs typeface="Arial" panose="020B0604020202020204" pitchFamily="34" charset="0"/>
              </a:rPr>
              <a:t/>
            </a:r>
            <a:br>
              <a:rPr lang="en-US" sz="1600" b="1" dirty="0">
                <a:solidFill>
                  <a:srgbClr val="0070C0"/>
                </a:solidFill>
                <a:latin typeface="Arial" panose="020B0604020202020204" pitchFamily="34" charset="0"/>
                <a:cs typeface="Arial" panose="020B0604020202020204" pitchFamily="34" charset="0"/>
              </a:rPr>
            </a:br>
            <a:r>
              <a:rPr lang="en-US" sz="1400" dirty="0" smtClean="0"/>
              <a:t>Our Organizational Development experts engage organizations in working with, understanding and building action plans around the data.</a:t>
            </a:r>
          </a:p>
          <a:p>
            <a:pPr marL="285750" indent="-285750">
              <a:spcAft>
                <a:spcPts val="600"/>
              </a:spcAft>
              <a:buFont typeface="Arial" panose="020B0604020202020204" pitchFamily="34" charset="0"/>
              <a:buChar char="•"/>
            </a:pPr>
            <a:r>
              <a:rPr lang="en-US" sz="1600" b="1" dirty="0" smtClean="0">
                <a:solidFill>
                  <a:srgbClr val="0070C0"/>
                </a:solidFill>
                <a:latin typeface="Arial" panose="020B0604020202020204" pitchFamily="34" charset="0"/>
                <a:cs typeface="Arial" panose="020B0604020202020204" pitchFamily="34" charset="0"/>
              </a:rPr>
              <a:t>Averages </a:t>
            </a:r>
            <a:r>
              <a:rPr lang="en-US" sz="1600" b="1" dirty="0">
                <a:solidFill>
                  <a:srgbClr val="0070C0"/>
                </a:solidFill>
                <a:latin typeface="Arial" panose="020B0604020202020204" pitchFamily="34" charset="0"/>
                <a:cs typeface="Arial" panose="020B0604020202020204" pitchFamily="34" charset="0"/>
              </a:rPr>
              <a:t>represent very little, and </a:t>
            </a:r>
            <a:r>
              <a:rPr lang="en-US" sz="1600" b="1" dirty="0" smtClean="0">
                <a:solidFill>
                  <a:srgbClr val="0070C0"/>
                </a:solidFill>
                <a:latin typeface="Arial" panose="020B0604020202020204" pitchFamily="34" charset="0"/>
                <a:cs typeface="Arial" panose="020B0604020202020204" pitchFamily="34" charset="0"/>
              </a:rPr>
              <a:t>can </a:t>
            </a:r>
            <a:r>
              <a:rPr lang="en-US" sz="1600" b="1" dirty="0">
                <a:solidFill>
                  <a:srgbClr val="0070C0"/>
                </a:solidFill>
                <a:latin typeface="Arial" panose="020B0604020202020204" pitchFamily="34" charset="0"/>
                <a:cs typeface="Arial" panose="020B0604020202020204" pitchFamily="34" charset="0"/>
              </a:rPr>
              <a:t>obscure ground truth.</a:t>
            </a:r>
            <a:br>
              <a:rPr lang="en-US" sz="1600" b="1" dirty="0">
                <a:solidFill>
                  <a:srgbClr val="0070C0"/>
                </a:solidFill>
                <a:latin typeface="Arial" panose="020B0604020202020204" pitchFamily="34" charset="0"/>
                <a:cs typeface="Arial" panose="020B0604020202020204" pitchFamily="34" charset="0"/>
              </a:rPr>
            </a:br>
            <a:r>
              <a:rPr lang="en-US" sz="1400" dirty="0" smtClean="0"/>
              <a:t>Looking for variation among segments and multi-year trends for gains and losses over time are meaningful starting points for exploring the data.</a:t>
            </a:r>
          </a:p>
          <a:p>
            <a:pPr marL="285750" indent="-285750">
              <a:spcAft>
                <a:spcPts val="600"/>
              </a:spcAft>
              <a:buFont typeface="Arial" panose="020B0604020202020204" pitchFamily="34" charset="0"/>
              <a:buChar char="•"/>
            </a:pPr>
            <a:r>
              <a:rPr lang="en-US" sz="1600" b="1" dirty="0">
                <a:solidFill>
                  <a:srgbClr val="0070C0"/>
                </a:solidFill>
                <a:latin typeface="Arial" panose="020B0604020202020204" pitchFamily="34" charset="0"/>
                <a:cs typeface="Arial" panose="020B0604020202020204" pitchFamily="34" charset="0"/>
              </a:rPr>
              <a:t>Survey data should be examined in context with </a:t>
            </a:r>
            <a:r>
              <a:rPr lang="en-US" sz="1600" b="1" dirty="0" smtClean="0">
                <a:solidFill>
                  <a:srgbClr val="0070C0"/>
                </a:solidFill>
                <a:latin typeface="Arial" panose="020B0604020202020204" pitchFamily="34" charset="0"/>
                <a:cs typeface="Arial" panose="020B0604020202020204" pitchFamily="34" charset="0"/>
              </a:rPr>
              <a:t>other </a:t>
            </a:r>
            <a:r>
              <a:rPr lang="en-US" sz="1600" b="1" dirty="0">
                <a:solidFill>
                  <a:srgbClr val="0070C0"/>
                </a:solidFill>
                <a:latin typeface="Arial" panose="020B0604020202020204" pitchFamily="34" charset="0"/>
                <a:cs typeface="Arial" panose="020B0604020202020204" pitchFamily="34" charset="0"/>
              </a:rPr>
              <a:t>metrics.</a:t>
            </a:r>
            <a:br>
              <a:rPr lang="en-US" sz="1600" b="1" dirty="0">
                <a:solidFill>
                  <a:srgbClr val="0070C0"/>
                </a:solidFill>
                <a:latin typeface="Arial" panose="020B0604020202020204" pitchFamily="34" charset="0"/>
                <a:cs typeface="Arial" panose="020B0604020202020204" pitchFamily="34" charset="0"/>
              </a:rPr>
            </a:br>
            <a:r>
              <a:rPr lang="en-US" sz="1400" dirty="0" smtClean="0"/>
              <a:t>Even where correlation or causation are not demonstrable, context adds perspective. </a:t>
            </a:r>
            <a:endParaRPr lang="en-US" sz="1400" dirty="0"/>
          </a:p>
          <a:p>
            <a:pPr marL="285750" indent="-285750">
              <a:spcAft>
                <a:spcPts val="600"/>
              </a:spcAft>
              <a:buFont typeface="Arial" panose="020B0604020202020204" pitchFamily="34" charset="0"/>
              <a:buChar char="•"/>
            </a:pPr>
            <a:r>
              <a:rPr lang="en-US" sz="1600" b="1" dirty="0">
                <a:solidFill>
                  <a:srgbClr val="0070C0"/>
                </a:solidFill>
                <a:latin typeface="Arial" panose="020B0604020202020204" pitchFamily="34" charset="0"/>
                <a:cs typeface="Arial" panose="020B0604020202020204" pitchFamily="34" charset="0"/>
              </a:rPr>
              <a:t>Survey results are the start of the conversation, not the end of it.  </a:t>
            </a:r>
            <a:br>
              <a:rPr lang="en-US" sz="1600" b="1" dirty="0">
                <a:solidFill>
                  <a:srgbClr val="0070C0"/>
                </a:solidFill>
                <a:latin typeface="Arial" panose="020B0604020202020204" pitchFamily="34" charset="0"/>
                <a:cs typeface="Arial" panose="020B0604020202020204" pitchFamily="34" charset="0"/>
              </a:rPr>
            </a:br>
            <a:r>
              <a:rPr lang="en-US" sz="1400" dirty="0" smtClean="0"/>
              <a:t>Transparency is critical in sharing survey results; understanding and </a:t>
            </a:r>
            <a:r>
              <a:rPr lang="en-US" sz="1400" dirty="0" err="1" smtClean="0"/>
              <a:t>actionability</a:t>
            </a:r>
            <a:r>
              <a:rPr lang="en-US" sz="1400" dirty="0" smtClean="0"/>
              <a:t> are critical for sharing relevant survey results. </a:t>
            </a:r>
          </a:p>
        </p:txBody>
      </p:sp>
      <p:pic>
        <p:nvPicPr>
          <p:cNvPr id="6" name="Picture 5"/>
          <p:cNvPicPr>
            <a:picLocks noChangeAspect="1"/>
          </p:cNvPicPr>
          <p:nvPr/>
        </p:nvPicPr>
        <p:blipFill>
          <a:blip r:embed="rId3"/>
          <a:stretch>
            <a:fillRect/>
          </a:stretch>
        </p:blipFill>
        <p:spPr>
          <a:xfrm>
            <a:off x="668781" y="2682320"/>
            <a:ext cx="3776327" cy="2108338"/>
          </a:xfrm>
          <a:prstGeom prst="rect">
            <a:avLst/>
          </a:prstGeom>
        </p:spPr>
      </p:pic>
      <p:sp>
        <p:nvSpPr>
          <p:cNvPr id="7" name="Rectangle 6">
            <a:hlinkClick r:id="rId4"/>
          </p:cNvPr>
          <p:cNvSpPr/>
          <p:nvPr/>
        </p:nvSpPr>
        <p:spPr>
          <a:xfrm>
            <a:off x="472316" y="4939747"/>
            <a:ext cx="4169257" cy="400110"/>
          </a:xfrm>
          <a:prstGeom prst="rect">
            <a:avLst/>
          </a:prstGeom>
        </p:spPr>
        <p:txBody>
          <a:bodyPr wrap="square">
            <a:spAutoFit/>
          </a:bodyPr>
          <a:lstStyle/>
          <a:p>
            <a:pPr algn="ctr"/>
            <a:r>
              <a:rPr lang="en-US" sz="1000" dirty="0">
                <a:hlinkClick r:id="rId4"/>
              </a:rPr>
              <a:t>https://</a:t>
            </a:r>
            <a:r>
              <a:rPr lang="en-US" sz="1000" dirty="0" smtClean="0">
                <a:hlinkClick r:id="rId4"/>
              </a:rPr>
              <a:t>www.youtube.com/watch?v=GDudwyOACBY&amp;feature=youtu.be</a:t>
            </a:r>
            <a:endParaRPr lang="en-US" sz="1000" dirty="0" smtClean="0"/>
          </a:p>
          <a:p>
            <a:pPr algn="ctr"/>
            <a:endParaRPr lang="en-US" sz="1000" dirty="0"/>
          </a:p>
        </p:txBody>
      </p:sp>
      <p:sp>
        <p:nvSpPr>
          <p:cNvPr id="8" name="TextBox 7"/>
          <p:cNvSpPr txBox="1"/>
          <p:nvPr/>
        </p:nvSpPr>
        <p:spPr>
          <a:xfrm>
            <a:off x="472316" y="1252330"/>
            <a:ext cx="4169257" cy="338554"/>
          </a:xfrm>
          <a:prstGeom prst="rect">
            <a:avLst/>
          </a:prstGeom>
          <a:solidFill>
            <a:schemeClr val="accent1">
              <a:lumMod val="40000"/>
              <a:lumOff val="60000"/>
            </a:schemeClr>
          </a:solidFill>
        </p:spPr>
        <p:txBody>
          <a:bodyPr wrap="square" rtlCol="0">
            <a:spAutoFit/>
          </a:bodyPr>
          <a:lstStyle>
            <a:defPPr>
              <a:defRPr lang="en-US"/>
            </a:defPPr>
            <a:lvl1pPr algn="ctr">
              <a:defRPr sz="1600" b="1" i="1"/>
            </a:lvl1pPr>
          </a:lstStyle>
          <a:p>
            <a:r>
              <a:rPr lang="en-US" dirty="0"/>
              <a:t>Community in </a:t>
            </a:r>
            <a:r>
              <a:rPr lang="en-US" dirty="0" smtClean="0"/>
              <a:t>Practice ↔ Creative Connection</a:t>
            </a:r>
            <a:endParaRPr lang="en-US" dirty="0"/>
          </a:p>
        </p:txBody>
      </p:sp>
      <p:sp>
        <p:nvSpPr>
          <p:cNvPr id="9" name="TextBox 8"/>
          <p:cNvSpPr txBox="1"/>
          <p:nvPr/>
        </p:nvSpPr>
        <p:spPr>
          <a:xfrm>
            <a:off x="4999383" y="1255645"/>
            <a:ext cx="6697317" cy="338554"/>
          </a:xfrm>
          <a:prstGeom prst="rect">
            <a:avLst/>
          </a:prstGeom>
          <a:solidFill>
            <a:schemeClr val="accent1">
              <a:lumMod val="40000"/>
              <a:lumOff val="60000"/>
            </a:schemeClr>
          </a:solidFill>
        </p:spPr>
        <p:txBody>
          <a:bodyPr wrap="square" rtlCol="0">
            <a:spAutoFit/>
          </a:bodyPr>
          <a:lstStyle/>
          <a:p>
            <a:pPr algn="ctr"/>
            <a:r>
              <a:rPr lang="en-US" sz="1600" b="1" i="1" dirty="0" smtClean="0"/>
              <a:t>Community in Principle ↔ Intrinsic Motivation</a:t>
            </a:r>
            <a:endParaRPr lang="en-US" sz="1600" b="1" i="1" dirty="0"/>
          </a:p>
        </p:txBody>
      </p:sp>
      <p:sp>
        <p:nvSpPr>
          <p:cNvPr id="10" name="TextBox 9"/>
          <p:cNvSpPr txBox="1"/>
          <p:nvPr/>
        </p:nvSpPr>
        <p:spPr>
          <a:xfrm>
            <a:off x="668781" y="2256182"/>
            <a:ext cx="3776327" cy="338554"/>
          </a:xfrm>
          <a:prstGeom prst="rect">
            <a:avLst/>
          </a:prstGeom>
          <a:noFill/>
        </p:spPr>
        <p:txBody>
          <a:bodyPr wrap="square" rtlCol="0">
            <a:spAutoFit/>
          </a:bodyPr>
          <a:lstStyle/>
          <a:p>
            <a:pPr algn="ctr"/>
            <a:r>
              <a:rPr lang="en-US" sz="1600" b="1" u="sng" dirty="0" smtClean="0">
                <a:solidFill>
                  <a:srgbClr val="0070C0"/>
                </a:solidFill>
              </a:rPr>
              <a:t>First of KSC’s 2019 FEVS Marketing Series</a:t>
            </a:r>
            <a:endParaRPr lang="en-US" sz="1600" b="1" u="sng" dirty="0">
              <a:solidFill>
                <a:srgbClr val="0070C0"/>
              </a:solidFill>
            </a:endParaRPr>
          </a:p>
        </p:txBody>
      </p:sp>
    </p:spTree>
    <p:extLst>
      <p:ext uri="{BB962C8B-B14F-4D97-AF65-F5344CB8AC3E}">
        <p14:creationId xmlns:p14="http://schemas.microsoft.com/office/powerpoint/2010/main" val="348453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365125"/>
            <a:ext cx="11327363" cy="597293"/>
          </a:xfrm>
        </p:spPr>
        <p:txBody>
          <a:bodyPr>
            <a:noAutofit/>
          </a:bodyPr>
          <a:lstStyle/>
          <a:p>
            <a:r>
              <a:rPr lang="en-US" sz="3500" dirty="0" smtClean="0"/>
              <a:t>Looking Ahead: Engagement &amp; Data-Driven Strategy</a:t>
            </a:r>
            <a:endParaRPr lang="en-US" sz="3500" dirty="0"/>
          </a:p>
        </p:txBody>
      </p:sp>
      <p:sp>
        <p:nvSpPr>
          <p:cNvPr id="31" name="Rectangle 30"/>
          <p:cNvSpPr/>
          <p:nvPr/>
        </p:nvSpPr>
        <p:spPr>
          <a:xfrm>
            <a:off x="921062" y="2344238"/>
            <a:ext cx="1575605" cy="697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Understand</a:t>
            </a:r>
          </a:p>
          <a:p>
            <a:pPr algn="ctr"/>
            <a:r>
              <a:rPr lang="en-US" sz="1200" i="1" dirty="0" smtClean="0"/>
              <a:t>Analyze in Context</a:t>
            </a:r>
            <a:endParaRPr lang="en-US" sz="1200" dirty="0"/>
          </a:p>
        </p:txBody>
      </p:sp>
      <p:sp>
        <p:nvSpPr>
          <p:cNvPr id="39" name="Rectangle 38"/>
          <p:cNvSpPr/>
          <p:nvPr/>
        </p:nvSpPr>
        <p:spPr>
          <a:xfrm>
            <a:off x="3104700" y="2344237"/>
            <a:ext cx="1575605" cy="697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Plan</a:t>
            </a:r>
          </a:p>
          <a:p>
            <a:pPr algn="ctr"/>
            <a:r>
              <a:rPr lang="en-US" sz="1200" i="1" dirty="0" smtClean="0"/>
              <a:t>Focus on Actions</a:t>
            </a:r>
            <a:r>
              <a:rPr lang="en-US" sz="1200" dirty="0" smtClean="0"/>
              <a:t> </a:t>
            </a:r>
            <a:endParaRPr lang="en-US" sz="1200" dirty="0"/>
          </a:p>
        </p:txBody>
      </p:sp>
      <p:sp>
        <p:nvSpPr>
          <p:cNvPr id="41" name="Rectangle 40"/>
          <p:cNvSpPr/>
          <p:nvPr/>
        </p:nvSpPr>
        <p:spPr>
          <a:xfrm>
            <a:off x="5288338" y="2344238"/>
            <a:ext cx="1575605" cy="697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Support</a:t>
            </a:r>
          </a:p>
          <a:p>
            <a:pPr algn="ctr"/>
            <a:r>
              <a:rPr lang="en-US" sz="1200" i="1" dirty="0"/>
              <a:t>Enable Success</a:t>
            </a:r>
            <a:endParaRPr lang="en-US" i="1" dirty="0"/>
          </a:p>
        </p:txBody>
      </p:sp>
      <p:sp>
        <p:nvSpPr>
          <p:cNvPr id="42" name="Rectangle 41"/>
          <p:cNvSpPr/>
          <p:nvPr/>
        </p:nvSpPr>
        <p:spPr>
          <a:xfrm>
            <a:off x="7471976" y="2344237"/>
            <a:ext cx="1575605" cy="697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Execute</a:t>
            </a:r>
          </a:p>
          <a:p>
            <a:pPr algn="ctr"/>
            <a:r>
              <a:rPr lang="en-US" sz="1200" i="1" dirty="0" smtClean="0"/>
              <a:t>Hold Accountable</a:t>
            </a:r>
            <a:r>
              <a:rPr lang="en-US" sz="1200" dirty="0" smtClean="0"/>
              <a:t> </a:t>
            </a:r>
            <a:endParaRPr lang="en-US" sz="1200" dirty="0"/>
          </a:p>
        </p:txBody>
      </p:sp>
      <p:sp>
        <p:nvSpPr>
          <p:cNvPr id="43" name="Rectangle 42"/>
          <p:cNvSpPr/>
          <p:nvPr/>
        </p:nvSpPr>
        <p:spPr>
          <a:xfrm>
            <a:off x="9655612" y="2344236"/>
            <a:ext cx="1575605" cy="697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Measure</a:t>
            </a:r>
          </a:p>
          <a:p>
            <a:pPr algn="ctr"/>
            <a:r>
              <a:rPr lang="en-US" sz="1200" i="1" dirty="0" smtClean="0"/>
              <a:t>Gather Data</a:t>
            </a:r>
            <a:endParaRPr lang="en-US" sz="1200" i="1" dirty="0"/>
          </a:p>
        </p:txBody>
      </p:sp>
      <p:sp>
        <p:nvSpPr>
          <p:cNvPr id="51" name="TextBox 50"/>
          <p:cNvSpPr txBox="1"/>
          <p:nvPr/>
        </p:nvSpPr>
        <p:spPr>
          <a:xfrm>
            <a:off x="2959415" y="3162043"/>
            <a:ext cx="1828800" cy="1815882"/>
          </a:xfrm>
          <a:prstGeom prst="rect">
            <a:avLst/>
          </a:prstGeom>
          <a:noFill/>
        </p:spPr>
        <p:txBody>
          <a:bodyPr wrap="square" rtlCol="0">
            <a:spAutoFit/>
          </a:bodyPr>
          <a:lstStyle/>
          <a:p>
            <a:pPr algn="ctr"/>
            <a:r>
              <a:rPr lang="en-US" sz="1600" dirty="0" smtClean="0"/>
              <a:t>Partnering with new HRBP role moving toward integrated strategy, services, &amp; operations</a:t>
            </a:r>
          </a:p>
          <a:p>
            <a:pPr algn="ctr"/>
            <a:endParaRPr lang="en-US" sz="1600" dirty="0"/>
          </a:p>
        </p:txBody>
      </p:sp>
      <p:cxnSp>
        <p:nvCxnSpPr>
          <p:cNvPr id="7" name="Straight Arrow Connector 6"/>
          <p:cNvCxnSpPr>
            <a:stCxn id="31" idx="3"/>
            <a:endCxn id="39" idx="1"/>
          </p:cNvCxnSpPr>
          <p:nvPr/>
        </p:nvCxnSpPr>
        <p:spPr>
          <a:xfrm flipV="1">
            <a:off x="2496667" y="2692940"/>
            <a:ext cx="6080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9" idx="3"/>
            <a:endCxn id="41" idx="1"/>
          </p:cNvCxnSpPr>
          <p:nvPr/>
        </p:nvCxnSpPr>
        <p:spPr>
          <a:xfrm>
            <a:off x="4680305" y="2692940"/>
            <a:ext cx="6080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1" idx="3"/>
            <a:endCxn id="42" idx="1"/>
          </p:cNvCxnSpPr>
          <p:nvPr/>
        </p:nvCxnSpPr>
        <p:spPr>
          <a:xfrm flipV="1">
            <a:off x="6863943" y="2692940"/>
            <a:ext cx="6080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2" idx="3"/>
            <a:endCxn id="43" idx="1"/>
          </p:cNvCxnSpPr>
          <p:nvPr/>
        </p:nvCxnSpPr>
        <p:spPr>
          <a:xfrm flipV="1">
            <a:off x="9047581" y="2692939"/>
            <a:ext cx="6080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3" idx="0"/>
            <a:endCxn id="31" idx="0"/>
          </p:cNvCxnSpPr>
          <p:nvPr/>
        </p:nvCxnSpPr>
        <p:spPr>
          <a:xfrm rot="16200000" flipH="1" flipV="1">
            <a:off x="6076139" y="-2023038"/>
            <a:ext cx="2" cy="8734550"/>
          </a:xfrm>
          <a:prstGeom prst="bentConnector3">
            <a:avLst>
              <a:gd name="adj1" fmla="val -114300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94464" y="3162043"/>
            <a:ext cx="1828800" cy="1815882"/>
          </a:xfrm>
          <a:prstGeom prst="rect">
            <a:avLst/>
          </a:prstGeom>
          <a:noFill/>
        </p:spPr>
        <p:txBody>
          <a:bodyPr wrap="square" rtlCol="0">
            <a:spAutoFit/>
          </a:bodyPr>
          <a:lstStyle/>
          <a:p>
            <a:pPr algn="ctr"/>
            <a:r>
              <a:rPr lang="en-US" sz="1600" dirty="0" smtClean="0"/>
              <a:t>New Analytic capabilities for data integration, visualization, exploration, and dissemination</a:t>
            </a:r>
          </a:p>
          <a:p>
            <a:pPr algn="ctr"/>
            <a:endParaRPr lang="en-US" sz="1600" dirty="0"/>
          </a:p>
        </p:txBody>
      </p:sp>
      <p:sp>
        <p:nvSpPr>
          <p:cNvPr id="57" name="Rectangle 56"/>
          <p:cNvSpPr/>
          <p:nvPr/>
        </p:nvSpPr>
        <p:spPr>
          <a:xfrm>
            <a:off x="5161739" y="3162043"/>
            <a:ext cx="1828800" cy="1323439"/>
          </a:xfrm>
          <a:prstGeom prst="rect">
            <a:avLst/>
          </a:prstGeom>
        </p:spPr>
        <p:txBody>
          <a:bodyPr wrap="square">
            <a:spAutoFit/>
          </a:bodyPr>
          <a:lstStyle/>
          <a:p>
            <a:pPr algn="ctr"/>
            <a:r>
              <a:rPr lang="en-US" sz="1600" dirty="0" smtClean="0"/>
              <a:t>Expanded </a:t>
            </a:r>
            <a:r>
              <a:rPr lang="en-US" sz="1600" dirty="0"/>
              <a:t>integration across </a:t>
            </a:r>
            <a:r>
              <a:rPr lang="en-US" sz="1600" dirty="0" smtClean="0"/>
              <a:t>HR, </a:t>
            </a:r>
            <a:r>
              <a:rPr lang="en-US" sz="1600" dirty="0"/>
              <a:t>Diversity &amp; </a:t>
            </a:r>
            <a:r>
              <a:rPr lang="en-US" sz="1600" dirty="0" smtClean="0"/>
              <a:t>Inclusion, Internal Communications</a:t>
            </a:r>
          </a:p>
        </p:txBody>
      </p:sp>
      <p:sp>
        <p:nvSpPr>
          <p:cNvPr id="59" name="Rectangle 58"/>
          <p:cNvSpPr/>
          <p:nvPr/>
        </p:nvSpPr>
        <p:spPr>
          <a:xfrm>
            <a:off x="7345378" y="3162043"/>
            <a:ext cx="1828800" cy="1569660"/>
          </a:xfrm>
          <a:prstGeom prst="rect">
            <a:avLst/>
          </a:prstGeom>
        </p:spPr>
        <p:txBody>
          <a:bodyPr wrap="square">
            <a:spAutoFit/>
          </a:bodyPr>
          <a:lstStyle/>
          <a:p>
            <a:pPr algn="ctr"/>
            <a:r>
              <a:rPr lang="en-US" sz="1600" dirty="0" smtClean="0"/>
              <a:t>Broader communication of results and actions, with wider</a:t>
            </a:r>
          </a:p>
          <a:p>
            <a:pPr algn="ctr"/>
            <a:r>
              <a:rPr lang="en-US" sz="1600" dirty="0" smtClean="0"/>
              <a:t>recognition of successes</a:t>
            </a:r>
          </a:p>
        </p:txBody>
      </p:sp>
      <p:sp>
        <p:nvSpPr>
          <p:cNvPr id="60" name="Rectangle 59"/>
          <p:cNvSpPr/>
          <p:nvPr/>
        </p:nvSpPr>
        <p:spPr>
          <a:xfrm>
            <a:off x="9529014" y="3162043"/>
            <a:ext cx="1828800" cy="1569660"/>
          </a:xfrm>
          <a:prstGeom prst="rect">
            <a:avLst/>
          </a:prstGeom>
        </p:spPr>
        <p:txBody>
          <a:bodyPr wrap="square">
            <a:spAutoFit/>
          </a:bodyPr>
          <a:lstStyle/>
          <a:p>
            <a:pPr algn="ctr"/>
            <a:r>
              <a:rPr lang="en-US" sz="1600" dirty="0" smtClean="0"/>
              <a:t>New additional </a:t>
            </a:r>
            <a:r>
              <a:rPr lang="en-US" sz="1600" dirty="0"/>
              <a:t>instruments for listening to workforce perceptions and priorities </a:t>
            </a:r>
          </a:p>
        </p:txBody>
      </p:sp>
      <p:sp>
        <p:nvSpPr>
          <p:cNvPr id="29" name="TextBox 28"/>
          <p:cNvSpPr txBox="1"/>
          <p:nvPr/>
        </p:nvSpPr>
        <p:spPr>
          <a:xfrm>
            <a:off x="3081131" y="1361947"/>
            <a:ext cx="6043707" cy="338554"/>
          </a:xfrm>
          <a:prstGeom prst="rect">
            <a:avLst/>
          </a:prstGeom>
          <a:noFill/>
        </p:spPr>
        <p:txBody>
          <a:bodyPr wrap="square" rtlCol="0">
            <a:spAutoFit/>
          </a:bodyPr>
          <a:lstStyle>
            <a:defPPr>
              <a:defRPr lang="en-US"/>
            </a:defPPr>
            <a:lvl1pPr>
              <a:defRPr sz="1600" b="1" i="1"/>
            </a:lvl1pPr>
          </a:lstStyle>
          <a:p>
            <a:r>
              <a:rPr lang="en-US" dirty="0"/>
              <a:t>New Strategies Underway Across the FEVS and Engagement “Cycle”</a:t>
            </a:r>
          </a:p>
        </p:txBody>
      </p:sp>
      <p:sp>
        <p:nvSpPr>
          <p:cNvPr id="30" name="Slide Number Placeholder 3"/>
          <p:cNvSpPr>
            <a:spLocks noGrp="1"/>
          </p:cNvSpPr>
          <p:nvPr>
            <p:ph type="sldNum" sz="quarter" idx="12"/>
          </p:nvPr>
        </p:nvSpPr>
        <p:spPr>
          <a:xfrm>
            <a:off x="8984496" y="6356350"/>
            <a:ext cx="2743200" cy="365125"/>
          </a:xfrm>
        </p:spPr>
        <p:txBody>
          <a:bodyPr/>
          <a:lstStyle/>
          <a:p>
            <a:r>
              <a:rPr lang="en-US" dirty="0">
                <a:solidFill>
                  <a:schemeClr val="bg1">
                    <a:lumMod val="50000"/>
                  </a:schemeClr>
                </a:solidFill>
              </a:rPr>
              <a:t>6</a:t>
            </a:r>
          </a:p>
        </p:txBody>
      </p:sp>
      <p:pic>
        <p:nvPicPr>
          <p:cNvPr id="9" name="Picture 8"/>
          <p:cNvPicPr>
            <a:picLocks noChangeAspect="1"/>
          </p:cNvPicPr>
          <p:nvPr/>
        </p:nvPicPr>
        <p:blipFill>
          <a:blip r:embed="rId3"/>
          <a:stretch>
            <a:fillRect/>
          </a:stretch>
        </p:blipFill>
        <p:spPr>
          <a:xfrm>
            <a:off x="1086128" y="4928624"/>
            <a:ext cx="1245471" cy="1036806"/>
          </a:xfrm>
          <a:prstGeom prst="rect">
            <a:avLst/>
          </a:prstGeom>
        </p:spPr>
      </p:pic>
      <p:pic>
        <p:nvPicPr>
          <p:cNvPr id="10" name="Picture 9"/>
          <p:cNvPicPr>
            <a:picLocks noChangeAspect="1"/>
          </p:cNvPicPr>
          <p:nvPr/>
        </p:nvPicPr>
        <p:blipFill>
          <a:blip r:embed="rId4">
            <a:biLevel thresh="75000"/>
          </a:blip>
          <a:stretch>
            <a:fillRect/>
          </a:stretch>
        </p:blipFill>
        <p:spPr>
          <a:xfrm>
            <a:off x="3399175" y="4974912"/>
            <a:ext cx="949279" cy="944230"/>
          </a:xfrm>
          <a:prstGeom prst="rect">
            <a:avLst/>
          </a:prstGeom>
        </p:spPr>
      </p:pic>
      <p:pic>
        <p:nvPicPr>
          <p:cNvPr id="11" name="Picture 10"/>
          <p:cNvPicPr>
            <a:picLocks noChangeAspect="1"/>
          </p:cNvPicPr>
          <p:nvPr/>
        </p:nvPicPr>
        <p:blipFill>
          <a:blip r:embed="rId5">
            <a:biLevel thresh="75000"/>
          </a:blip>
          <a:stretch>
            <a:fillRect/>
          </a:stretch>
        </p:blipFill>
        <p:spPr>
          <a:xfrm>
            <a:off x="9982164" y="4987995"/>
            <a:ext cx="922499" cy="918064"/>
          </a:xfrm>
          <a:prstGeom prst="rect">
            <a:avLst/>
          </a:prstGeom>
        </p:spPr>
      </p:pic>
      <p:pic>
        <p:nvPicPr>
          <p:cNvPr id="12" name="Picture 11"/>
          <p:cNvPicPr>
            <a:picLocks noChangeAspect="1"/>
          </p:cNvPicPr>
          <p:nvPr/>
        </p:nvPicPr>
        <p:blipFill>
          <a:blip r:embed="rId6">
            <a:biLevel thresh="75000"/>
          </a:blip>
          <a:stretch>
            <a:fillRect/>
          </a:stretch>
        </p:blipFill>
        <p:spPr>
          <a:xfrm>
            <a:off x="7828772" y="5020784"/>
            <a:ext cx="862012" cy="852487"/>
          </a:xfrm>
          <a:prstGeom prst="rect">
            <a:avLst/>
          </a:prstGeom>
        </p:spPr>
      </p:pic>
      <p:pic>
        <p:nvPicPr>
          <p:cNvPr id="13" name="Picture 12"/>
          <p:cNvPicPr>
            <a:picLocks noChangeAspect="1"/>
          </p:cNvPicPr>
          <p:nvPr/>
        </p:nvPicPr>
        <p:blipFill>
          <a:blip r:embed="rId7">
            <a:biLevel thresh="75000"/>
          </a:blip>
          <a:stretch>
            <a:fillRect/>
          </a:stretch>
        </p:blipFill>
        <p:spPr>
          <a:xfrm>
            <a:off x="5594180" y="4965003"/>
            <a:ext cx="1053400" cy="964049"/>
          </a:xfrm>
          <a:prstGeom prst="rect">
            <a:avLst/>
          </a:prstGeom>
        </p:spPr>
      </p:pic>
    </p:spTree>
    <p:extLst>
      <p:ext uri="{BB962C8B-B14F-4D97-AF65-F5344CB8AC3E}">
        <p14:creationId xmlns:p14="http://schemas.microsoft.com/office/powerpoint/2010/main" val="25505958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1995</TotalTime>
  <Words>1310</Words>
  <Application>Microsoft Office PowerPoint</Application>
  <PresentationFormat>Widescreen</PresentationFormat>
  <Paragraphs>134</Paragraphs>
  <Slides>7</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Arial</vt:lpstr>
      <vt:lpstr>Calibri</vt:lpstr>
      <vt:lpstr>Calibri Light</vt:lpstr>
      <vt:lpstr>Franklin Gothic Book</vt:lpstr>
      <vt:lpstr>Gill Sans MT</vt:lpstr>
      <vt:lpstr>Helvetica</vt:lpstr>
      <vt:lpstr>Helvetica Oblique</vt:lpstr>
      <vt:lpstr>Times New Roman</vt:lpstr>
      <vt:lpstr>Wingdings</vt:lpstr>
      <vt:lpstr>1_Office Theme</vt:lpstr>
      <vt:lpstr>2_Office Theme</vt:lpstr>
      <vt:lpstr>Creativity &amp; Community Engaging in Engagement at NASA</vt:lpstr>
      <vt:lpstr>Today: NASA’s Civil Service Workforce At-A-Glance</vt:lpstr>
      <vt:lpstr>Tomorrow: NASA’s Future of Work Framework</vt:lpstr>
      <vt:lpstr>Leading through Change: Top Engagement Themes</vt:lpstr>
      <vt:lpstr>At the Core: Local Ownership of Engagement </vt:lpstr>
      <vt:lpstr>Connecting, not Directing, an OD/Analyst Community</vt:lpstr>
      <vt:lpstr>Looking Ahead: Engagement &amp; Data-Driven Strategy</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Krut, Keith A. (HQ-LE020)</dc:creator>
  <cp:lastModifiedBy>Krut, Keith A. (HQ-LE020)</cp:lastModifiedBy>
  <cp:revision>30</cp:revision>
  <dcterms:created xsi:type="dcterms:W3CDTF">2019-06-10T21:52:21Z</dcterms:created>
  <dcterms:modified xsi:type="dcterms:W3CDTF">2019-07-05T12:40:56Z</dcterms:modified>
</cp:coreProperties>
</file>